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10287000" cx="18288000"/>
  <p:notesSz cx="6858000" cy="9144000"/>
  <p:embeddedFontLst>
    <p:embeddedFont>
      <p:font typeface="Roboto Black"/>
      <p:bold r:id="rId21"/>
      <p:boldItalic r:id="rId22"/>
    </p:embeddedFont>
    <p:embeddedFont>
      <p:font typeface="Roboto"/>
      <p:bold r:id="rId23"/>
      <p:boldItalic r:id="rId24"/>
    </p:embeddedFont>
    <p:embeddedFont>
      <p:font typeface="Roboto Light"/>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lack-boldItalic.fntdata"/><Relationship Id="rId21" Type="http://schemas.openxmlformats.org/officeDocument/2006/relationships/font" Target="fonts/RobotoBlack-bold.fntdata"/><Relationship Id="rId24" Type="http://schemas.openxmlformats.org/officeDocument/2006/relationships/font" Target="fonts/Roboto-bold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Light-bold.fntdata"/><Relationship Id="rId25" Type="http://schemas.openxmlformats.org/officeDocument/2006/relationships/font" Target="fonts/RobotoLight-regular.fntdata"/><Relationship Id="rId28" Type="http://schemas.openxmlformats.org/officeDocument/2006/relationships/font" Target="fonts/RobotoLight-boldItalic.fntdata"/><Relationship Id="rId27" Type="http://schemas.openxmlformats.org/officeDocument/2006/relationships/font" Target="fonts/RobotoLight-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2.png>
</file>

<file path=ppt/media/image13.png>
</file>

<file path=ppt/media/image14.png>
</file>

<file path=ppt/media/image15.png>
</file>

<file path=ppt/media/image16.png>
</file>

<file path=ppt/media/image17.png>
</file>

<file path=ppt/media/image2.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ef13f1029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g2ef13f10297_0_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2ef13f10297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g2ef13f10297_0_1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ef13f10297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g2ef13f10297_0_1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edf953a0d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g2edf953a0da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edf953a0d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g2edf953a0da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ef13f10297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g2ef13f10297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ef13f10297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g2ef13f10297_0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4.png"/><Relationship Id="rId5"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6.png"/><Relationship Id="rId5"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hyperlink" Target="https://github.com/nishantjoshi-007/IMDB-projec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83" name="Shape 83"/>
        <p:cNvGrpSpPr/>
        <p:nvPr/>
      </p:nvGrpSpPr>
      <p:grpSpPr>
        <a:xfrm>
          <a:off x="0" y="0"/>
          <a:ext cx="0" cy="0"/>
          <a:chOff x="0" y="0"/>
          <a:chExt cx="0" cy="0"/>
        </a:xfrm>
      </p:grpSpPr>
      <p:pic>
        <p:nvPicPr>
          <p:cNvPr id="84" name="Google Shape;84;p13"/>
          <p:cNvPicPr preferRelativeResize="0"/>
          <p:nvPr/>
        </p:nvPicPr>
        <p:blipFill>
          <a:blip r:embed="rId3">
            <a:alphaModFix/>
          </a:blip>
          <a:stretch>
            <a:fillRect/>
          </a:stretch>
        </p:blipFill>
        <p:spPr>
          <a:xfrm>
            <a:off x="-1681250" y="-244100"/>
            <a:ext cx="21650499" cy="12178400"/>
          </a:xfrm>
          <a:prstGeom prst="rect">
            <a:avLst/>
          </a:prstGeom>
          <a:noFill/>
          <a:ln>
            <a:noFill/>
          </a:ln>
        </p:spPr>
      </p:pic>
      <p:grpSp>
        <p:nvGrpSpPr>
          <p:cNvPr id="85" name="Google Shape;85;p13"/>
          <p:cNvGrpSpPr/>
          <p:nvPr/>
        </p:nvGrpSpPr>
        <p:grpSpPr>
          <a:xfrm>
            <a:off x="0" y="0"/>
            <a:ext cx="18288000" cy="10287000"/>
            <a:chOff x="0" y="0"/>
            <a:chExt cx="4816593" cy="2709333"/>
          </a:xfrm>
        </p:grpSpPr>
        <p:sp>
          <p:nvSpPr>
            <p:cNvPr id="86" name="Google Shape;86;p13"/>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87" name="Google Shape;87;p13"/>
            <p:cNvSpPr txBox="1"/>
            <p:nvPr/>
          </p:nvSpPr>
          <p:spPr>
            <a:xfrm>
              <a:off x="0" y="38100"/>
              <a:ext cx="4816593" cy="2671233"/>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88" name="Google Shape;88;p13"/>
          <p:cNvGrpSpPr/>
          <p:nvPr/>
        </p:nvGrpSpPr>
        <p:grpSpPr>
          <a:xfrm>
            <a:off x="2592750" y="795000"/>
            <a:ext cx="13102499" cy="7563836"/>
            <a:chOff x="0" y="0"/>
            <a:chExt cx="812800" cy="812800"/>
          </a:xfrm>
        </p:grpSpPr>
        <p:sp>
          <p:nvSpPr>
            <p:cNvPr id="89" name="Google Shape;89;p1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txBox="1"/>
            <p:nvPr/>
          </p:nvSpPr>
          <p:spPr>
            <a:xfrm>
              <a:off x="76200" y="114300"/>
              <a:ext cx="660400" cy="6223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91" name="Google Shape;91;p13"/>
          <p:cNvSpPr txBox="1"/>
          <p:nvPr/>
        </p:nvSpPr>
        <p:spPr>
          <a:xfrm>
            <a:off x="1950450" y="8923075"/>
            <a:ext cx="14387100" cy="771600"/>
          </a:xfrm>
          <a:prstGeom prst="rect">
            <a:avLst/>
          </a:prstGeom>
          <a:noFill/>
          <a:ln>
            <a:noFill/>
          </a:ln>
        </p:spPr>
        <p:txBody>
          <a:bodyPr anchorCtr="0" anchor="t" bIns="0" lIns="0" spcFirstLastPara="1" rIns="0" wrap="square" tIns="0">
            <a:spAutoFit/>
          </a:bodyPr>
          <a:lstStyle/>
          <a:p>
            <a:pPr indent="0" lvl="0" marL="0" marR="0" rtl="0" algn="ctr">
              <a:lnSpc>
                <a:spcPct val="140004"/>
              </a:lnSpc>
              <a:spcBef>
                <a:spcPts val="0"/>
              </a:spcBef>
              <a:spcAft>
                <a:spcPts val="0"/>
              </a:spcAft>
              <a:buNone/>
            </a:pPr>
            <a:r>
              <a:rPr b="1" lang="en-US" sz="5012">
                <a:solidFill>
                  <a:srgbClr val="FFFFFF"/>
                </a:solidFill>
                <a:latin typeface="Roboto"/>
                <a:ea typeface="Roboto"/>
                <a:cs typeface="Roboto"/>
                <a:sym typeface="Roboto"/>
              </a:rPr>
              <a:t>Paulina De Leon, Nishant Joshi, Dhanesh Khemraj</a:t>
            </a:r>
            <a:endParaRPr/>
          </a:p>
        </p:txBody>
      </p:sp>
      <p:sp>
        <p:nvSpPr>
          <p:cNvPr id="92" name="Google Shape;92;p13"/>
          <p:cNvSpPr txBox="1"/>
          <p:nvPr/>
        </p:nvSpPr>
        <p:spPr>
          <a:xfrm>
            <a:off x="3672213" y="2798338"/>
            <a:ext cx="10943700" cy="425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8000">
                <a:solidFill>
                  <a:schemeClr val="dk1"/>
                </a:solidFill>
                <a:latin typeface="Roboto Black"/>
                <a:ea typeface="Roboto Black"/>
                <a:cs typeface="Roboto Black"/>
                <a:sym typeface="Roboto Black"/>
              </a:rPr>
              <a:t>Web Mining Project </a:t>
            </a:r>
            <a:endParaRPr sz="8000">
              <a:solidFill>
                <a:schemeClr val="dk1"/>
              </a:solidFill>
              <a:latin typeface="Roboto Black"/>
              <a:ea typeface="Roboto Black"/>
              <a:cs typeface="Roboto Black"/>
              <a:sym typeface="Roboto Black"/>
            </a:endParaRPr>
          </a:p>
          <a:p>
            <a:pPr indent="0" lvl="0" marL="0" rtl="0" algn="ctr">
              <a:spcBef>
                <a:spcPts val="0"/>
              </a:spcBef>
              <a:spcAft>
                <a:spcPts val="0"/>
              </a:spcAft>
              <a:buNone/>
            </a:pPr>
            <a:r>
              <a:t/>
            </a:r>
            <a:endParaRPr sz="6000">
              <a:solidFill>
                <a:schemeClr val="dk1"/>
              </a:solidFill>
              <a:latin typeface="Roboto Black"/>
              <a:ea typeface="Roboto Black"/>
              <a:cs typeface="Roboto Black"/>
              <a:sym typeface="Roboto Black"/>
            </a:endParaRPr>
          </a:p>
          <a:p>
            <a:pPr indent="0" lvl="0" marL="0" rtl="0" algn="ctr">
              <a:spcBef>
                <a:spcPts val="0"/>
              </a:spcBef>
              <a:spcAft>
                <a:spcPts val="0"/>
              </a:spcAft>
              <a:buNone/>
            </a:pPr>
            <a:r>
              <a:rPr lang="en-US" sz="5500">
                <a:solidFill>
                  <a:schemeClr val="dk1"/>
                </a:solidFill>
                <a:latin typeface="Roboto Light"/>
                <a:ea typeface="Roboto Light"/>
                <a:cs typeface="Roboto Light"/>
                <a:sym typeface="Roboto Light"/>
              </a:rPr>
              <a:t>IMDB Movie Reviews </a:t>
            </a:r>
            <a:endParaRPr sz="5500">
              <a:solidFill>
                <a:schemeClr val="dk1"/>
              </a:solidFill>
              <a:latin typeface="Roboto Light"/>
              <a:ea typeface="Roboto Light"/>
              <a:cs typeface="Roboto Light"/>
              <a:sym typeface="Roboto Light"/>
            </a:endParaRPr>
          </a:p>
          <a:p>
            <a:pPr indent="0" lvl="0" marL="0" rtl="0" algn="l">
              <a:spcBef>
                <a:spcPts val="0"/>
              </a:spcBef>
              <a:spcAft>
                <a:spcPts val="0"/>
              </a:spcAft>
              <a:buNone/>
            </a:pPr>
            <a:r>
              <a:t/>
            </a:r>
            <a:endParaRPr sz="6000">
              <a:solidFill>
                <a:schemeClr val="dk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3" name="Shape 213"/>
        <p:cNvGrpSpPr/>
        <p:nvPr/>
      </p:nvGrpSpPr>
      <p:grpSpPr>
        <a:xfrm>
          <a:off x="0" y="0"/>
          <a:ext cx="0" cy="0"/>
          <a:chOff x="0" y="0"/>
          <a:chExt cx="0" cy="0"/>
        </a:xfrm>
      </p:grpSpPr>
      <p:sp>
        <p:nvSpPr>
          <p:cNvPr id="214" name="Google Shape;214;p22"/>
          <p:cNvSpPr/>
          <p:nvPr/>
        </p:nvSpPr>
        <p:spPr>
          <a:xfrm rot="-5400000">
            <a:off x="-4234605" y="-460456"/>
            <a:ext cx="12909032" cy="11779492"/>
          </a:xfrm>
          <a:custGeom>
            <a:rect b="b" l="l" r="r" t="t"/>
            <a:pathLst>
              <a:path extrusionOk="0" h="11779492" w="12909032">
                <a:moveTo>
                  <a:pt x="0" y="0"/>
                </a:moveTo>
                <a:lnTo>
                  <a:pt x="12909033" y="0"/>
                </a:lnTo>
                <a:lnTo>
                  <a:pt x="12909033" y="11779492"/>
                </a:lnTo>
                <a:lnTo>
                  <a:pt x="0" y="11779492"/>
                </a:lnTo>
                <a:lnTo>
                  <a:pt x="0" y="0"/>
                </a:lnTo>
                <a:close/>
              </a:path>
            </a:pathLst>
          </a:custGeom>
          <a:blipFill rotWithShape="1">
            <a:blip r:embed="rId3">
              <a:alphaModFix amt="35000"/>
            </a:blip>
            <a:stretch>
              <a:fillRect b="0" l="0" r="0" t="0"/>
            </a:stretch>
          </a:blipFill>
          <a:ln>
            <a:noFill/>
          </a:ln>
        </p:spPr>
      </p:sp>
      <p:sp>
        <p:nvSpPr>
          <p:cNvPr id="215" name="Google Shape;215;p22"/>
          <p:cNvSpPr/>
          <p:nvPr/>
        </p:nvSpPr>
        <p:spPr>
          <a:xfrm rot="-5400000">
            <a:off x="10191187" y="-460456"/>
            <a:ext cx="12909032" cy="11779492"/>
          </a:xfrm>
          <a:custGeom>
            <a:rect b="b" l="l" r="r" t="t"/>
            <a:pathLst>
              <a:path extrusionOk="0" h="11779492" w="12909032">
                <a:moveTo>
                  <a:pt x="0" y="0"/>
                </a:moveTo>
                <a:lnTo>
                  <a:pt x="12909032" y="0"/>
                </a:lnTo>
                <a:lnTo>
                  <a:pt x="12909032" y="11779492"/>
                </a:lnTo>
                <a:lnTo>
                  <a:pt x="0" y="11779492"/>
                </a:lnTo>
                <a:lnTo>
                  <a:pt x="0" y="0"/>
                </a:lnTo>
                <a:close/>
              </a:path>
            </a:pathLst>
          </a:custGeom>
          <a:blipFill rotWithShape="1">
            <a:blip r:embed="rId3">
              <a:alphaModFix amt="35000"/>
            </a:blip>
            <a:stretch>
              <a:fillRect b="0" l="0" r="0" t="0"/>
            </a:stretch>
          </a:blipFill>
          <a:ln>
            <a:noFill/>
          </a:ln>
        </p:spPr>
      </p:sp>
      <p:sp>
        <p:nvSpPr>
          <p:cNvPr id="216" name="Google Shape;216;p22"/>
          <p:cNvSpPr txBox="1"/>
          <p:nvPr/>
        </p:nvSpPr>
        <p:spPr>
          <a:xfrm>
            <a:off x="6422700" y="4015350"/>
            <a:ext cx="5442600" cy="225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2000">
                <a:solidFill>
                  <a:schemeClr val="lt1"/>
                </a:solidFill>
                <a:latin typeface="Roboto"/>
                <a:ea typeface="Roboto"/>
                <a:cs typeface="Roboto"/>
                <a:sym typeface="Roboto"/>
              </a:rPr>
              <a:t>Results</a:t>
            </a:r>
            <a:endParaRPr b="1" sz="12000">
              <a:solidFill>
                <a:schemeClr val="lt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0" name="Shape 220"/>
        <p:cNvGrpSpPr/>
        <p:nvPr/>
      </p:nvGrpSpPr>
      <p:grpSpPr>
        <a:xfrm>
          <a:off x="0" y="0"/>
          <a:ext cx="0" cy="0"/>
          <a:chOff x="0" y="0"/>
          <a:chExt cx="0" cy="0"/>
        </a:xfrm>
      </p:grpSpPr>
      <p:sp>
        <p:nvSpPr>
          <p:cNvPr id="221" name="Google Shape;221;p23"/>
          <p:cNvSpPr/>
          <p:nvPr/>
        </p:nvSpPr>
        <p:spPr>
          <a:xfrm rot="10800000">
            <a:off x="10340067" y="0"/>
            <a:ext cx="11398833" cy="11427401"/>
          </a:xfrm>
          <a:custGeom>
            <a:rect b="b" l="l" r="r" t="t"/>
            <a:pathLst>
              <a:path extrusionOk="0" h="11427401" w="11398833">
                <a:moveTo>
                  <a:pt x="11398833" y="11427401"/>
                </a:moveTo>
                <a:lnTo>
                  <a:pt x="0" y="11427401"/>
                </a:lnTo>
                <a:lnTo>
                  <a:pt x="0" y="0"/>
                </a:lnTo>
                <a:lnTo>
                  <a:pt x="11398833" y="0"/>
                </a:lnTo>
                <a:lnTo>
                  <a:pt x="11398833" y="11427401"/>
                </a:lnTo>
                <a:close/>
              </a:path>
            </a:pathLst>
          </a:custGeom>
          <a:blipFill rotWithShape="1">
            <a:blip r:embed="rId3">
              <a:alphaModFix/>
            </a:blip>
            <a:stretch>
              <a:fillRect b="0" l="0" r="0" t="0"/>
            </a:stretch>
          </a:blipFill>
          <a:ln>
            <a:noFill/>
          </a:ln>
        </p:spPr>
      </p:sp>
      <p:sp>
        <p:nvSpPr>
          <p:cNvPr id="222" name="Google Shape;222;p23"/>
          <p:cNvSpPr/>
          <p:nvPr/>
        </p:nvSpPr>
        <p:spPr>
          <a:xfrm flipH="1" rot="10800000">
            <a:off x="-3957742" y="0"/>
            <a:ext cx="11398833" cy="11427401"/>
          </a:xfrm>
          <a:custGeom>
            <a:rect b="b" l="l" r="r" t="t"/>
            <a:pathLst>
              <a:path extrusionOk="0" h="11427401" w="11398833">
                <a:moveTo>
                  <a:pt x="0" y="11427401"/>
                </a:moveTo>
                <a:lnTo>
                  <a:pt x="11398832" y="11427401"/>
                </a:lnTo>
                <a:lnTo>
                  <a:pt x="11398832" y="0"/>
                </a:lnTo>
                <a:lnTo>
                  <a:pt x="0" y="0"/>
                </a:lnTo>
                <a:lnTo>
                  <a:pt x="0" y="11427401"/>
                </a:lnTo>
                <a:close/>
              </a:path>
            </a:pathLst>
          </a:custGeom>
          <a:blipFill rotWithShape="1">
            <a:blip r:embed="rId3">
              <a:alphaModFix/>
            </a:blip>
            <a:stretch>
              <a:fillRect b="0" l="0" r="0" t="0"/>
            </a:stretch>
          </a:blipFill>
          <a:ln>
            <a:noFill/>
          </a:ln>
        </p:spPr>
      </p:sp>
      <p:grpSp>
        <p:nvGrpSpPr>
          <p:cNvPr id="223" name="Google Shape;223;p23"/>
          <p:cNvGrpSpPr/>
          <p:nvPr/>
        </p:nvGrpSpPr>
        <p:grpSpPr>
          <a:xfrm>
            <a:off x="0" y="0"/>
            <a:ext cx="18288000" cy="10287000"/>
            <a:chOff x="0" y="0"/>
            <a:chExt cx="4816593" cy="2709333"/>
          </a:xfrm>
        </p:grpSpPr>
        <p:sp>
          <p:nvSpPr>
            <p:cNvPr id="224" name="Google Shape;224;p23"/>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225" name="Google Shape;225;p23"/>
            <p:cNvSpPr txBox="1"/>
            <p:nvPr/>
          </p:nvSpPr>
          <p:spPr>
            <a:xfrm>
              <a:off x="0" y="38100"/>
              <a:ext cx="4816593" cy="2671233"/>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26" name="Google Shape;226;p23"/>
          <p:cNvSpPr txBox="1"/>
          <p:nvPr/>
        </p:nvSpPr>
        <p:spPr>
          <a:xfrm>
            <a:off x="1605550" y="3121950"/>
            <a:ext cx="3633000" cy="338700"/>
          </a:xfrm>
          <a:prstGeom prst="rect">
            <a:avLst/>
          </a:prstGeom>
          <a:noFill/>
          <a:ln>
            <a:noFill/>
          </a:ln>
        </p:spPr>
        <p:txBody>
          <a:bodyPr anchorCtr="0" anchor="t" bIns="0" lIns="0" spcFirstLastPara="1" rIns="0" wrap="square" tIns="0">
            <a:spAutoFit/>
          </a:bodyPr>
          <a:lstStyle/>
          <a:p>
            <a:pPr indent="0" lvl="0" marL="457200" rtl="0" algn="l">
              <a:lnSpc>
                <a:spcPct val="150000"/>
              </a:lnSpc>
              <a:spcBef>
                <a:spcPts val="0"/>
              </a:spcBef>
              <a:spcAft>
                <a:spcPts val="0"/>
              </a:spcAft>
              <a:buNone/>
            </a:pPr>
            <a:r>
              <a:t/>
            </a:r>
            <a:endParaRPr sz="2200">
              <a:latin typeface="Calibri"/>
              <a:ea typeface="Calibri"/>
              <a:cs typeface="Calibri"/>
              <a:sym typeface="Calibri"/>
            </a:endParaRPr>
          </a:p>
        </p:txBody>
      </p:sp>
      <p:grpSp>
        <p:nvGrpSpPr>
          <p:cNvPr id="227" name="Google Shape;227;p23"/>
          <p:cNvGrpSpPr/>
          <p:nvPr/>
        </p:nvGrpSpPr>
        <p:grpSpPr>
          <a:xfrm>
            <a:off x="5551700" y="1823300"/>
            <a:ext cx="7184583" cy="6640332"/>
            <a:chOff x="0" y="0"/>
            <a:chExt cx="812800" cy="812800"/>
          </a:xfrm>
        </p:grpSpPr>
        <p:sp>
          <p:nvSpPr>
            <p:cNvPr id="228" name="Google Shape;228;p23"/>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29" name="Google Shape;229;p23"/>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457200" rtl="0" algn="l">
                <a:lnSpc>
                  <a:spcPct val="150000"/>
                </a:lnSpc>
                <a:spcBef>
                  <a:spcPts val="0"/>
                </a:spcBef>
                <a:spcAft>
                  <a:spcPts val="0"/>
                </a:spcAft>
                <a:buNone/>
              </a:pPr>
              <a:r>
                <a:rPr b="1" lang="en-US" sz="3000">
                  <a:solidFill>
                    <a:schemeClr val="dk1"/>
                  </a:solidFill>
                  <a:latin typeface="Roboto"/>
                  <a:ea typeface="Roboto"/>
                  <a:cs typeface="Roboto"/>
                  <a:sym typeface="Roboto"/>
                </a:rPr>
                <a:t>Confusion Matrix:</a:t>
              </a:r>
              <a:r>
                <a:rPr lang="en-US" sz="3000">
                  <a:solidFill>
                    <a:schemeClr val="dk1"/>
                  </a:solidFill>
                  <a:latin typeface="Roboto"/>
                  <a:ea typeface="Roboto"/>
                  <a:cs typeface="Roboto"/>
                  <a:sym typeface="Roboto"/>
                </a:rPr>
                <a:t> Balanced performance with slight misclassification.</a:t>
              </a:r>
              <a:endParaRPr sz="3000">
                <a:solidFill>
                  <a:schemeClr val="dk1"/>
                </a:solidFill>
                <a:latin typeface="Roboto"/>
                <a:ea typeface="Roboto"/>
                <a:cs typeface="Roboto"/>
                <a:sym typeface="Roboto"/>
              </a:endParaRPr>
            </a:p>
            <a:p>
              <a:pPr indent="0" lvl="0" marL="457200" rtl="0" algn="l">
                <a:lnSpc>
                  <a:spcPct val="150000"/>
                </a:lnSpc>
                <a:spcBef>
                  <a:spcPts val="0"/>
                </a:spcBef>
                <a:spcAft>
                  <a:spcPts val="0"/>
                </a:spcAft>
                <a:buNone/>
              </a:pPr>
              <a:r>
                <a:rPr b="1" lang="en-US" sz="3000">
                  <a:solidFill>
                    <a:schemeClr val="dk1"/>
                  </a:solidFill>
                  <a:latin typeface="Roboto"/>
                  <a:ea typeface="Roboto"/>
                  <a:cs typeface="Roboto"/>
                  <a:sym typeface="Roboto"/>
                </a:rPr>
                <a:t>Classification Report:</a:t>
              </a:r>
              <a:r>
                <a:rPr lang="en-US" sz="3000">
                  <a:solidFill>
                    <a:schemeClr val="dk1"/>
                  </a:solidFill>
                  <a:latin typeface="Roboto"/>
                  <a:ea typeface="Roboto"/>
                  <a:cs typeface="Roboto"/>
                  <a:sym typeface="Roboto"/>
                </a:rPr>
                <a:t> High precision and recall.</a:t>
              </a:r>
              <a:endParaRPr sz="3000">
                <a:solidFill>
                  <a:schemeClr val="dk1"/>
                </a:solidFill>
                <a:latin typeface="Roboto"/>
                <a:ea typeface="Roboto"/>
                <a:cs typeface="Roboto"/>
                <a:sym typeface="Roboto"/>
              </a:endParaRPr>
            </a:p>
          </p:txBody>
        </p:sp>
      </p:grpSp>
      <p:pic>
        <p:nvPicPr>
          <p:cNvPr id="230" name="Google Shape;230;p23"/>
          <p:cNvPicPr preferRelativeResize="0"/>
          <p:nvPr/>
        </p:nvPicPr>
        <p:blipFill>
          <a:blip r:embed="rId4">
            <a:alphaModFix/>
          </a:blip>
          <a:stretch>
            <a:fillRect/>
          </a:stretch>
        </p:blipFill>
        <p:spPr>
          <a:xfrm>
            <a:off x="285775" y="3132900"/>
            <a:ext cx="5099950" cy="4180250"/>
          </a:xfrm>
          <a:prstGeom prst="rect">
            <a:avLst/>
          </a:prstGeom>
          <a:noFill/>
          <a:ln cap="flat" cmpd="sng" w="12700">
            <a:solidFill>
              <a:srgbClr val="B7B7B7"/>
            </a:solidFill>
            <a:prstDash val="solid"/>
            <a:miter lim="8000"/>
            <a:headEnd len="sm" w="sm" type="none"/>
            <a:tailEnd len="sm" w="sm" type="none"/>
          </a:ln>
        </p:spPr>
      </p:pic>
      <p:pic>
        <p:nvPicPr>
          <p:cNvPr id="231" name="Google Shape;231;p23"/>
          <p:cNvPicPr preferRelativeResize="0"/>
          <p:nvPr/>
        </p:nvPicPr>
        <p:blipFill>
          <a:blip r:embed="rId5">
            <a:alphaModFix/>
          </a:blip>
          <a:stretch>
            <a:fillRect/>
          </a:stretch>
        </p:blipFill>
        <p:spPr>
          <a:xfrm>
            <a:off x="12902250" y="4118725"/>
            <a:ext cx="5170725" cy="2208600"/>
          </a:xfrm>
          <a:prstGeom prst="rect">
            <a:avLst/>
          </a:prstGeom>
          <a:noFill/>
          <a:ln cap="flat" cmpd="sng" w="12700">
            <a:solidFill>
              <a:srgbClr val="B7B7B7"/>
            </a:solidFill>
            <a:prstDash val="solid"/>
            <a:miter lim="8000"/>
            <a:headEnd len="sm" w="sm" type="none"/>
            <a:tailEnd len="sm" w="sm" type="none"/>
          </a:ln>
        </p:spPr>
      </p:pic>
      <p:sp>
        <p:nvSpPr>
          <p:cNvPr id="232" name="Google Shape;232;p23"/>
          <p:cNvSpPr txBox="1"/>
          <p:nvPr/>
        </p:nvSpPr>
        <p:spPr>
          <a:xfrm>
            <a:off x="6531513" y="369675"/>
            <a:ext cx="5225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solidFill>
                  <a:schemeClr val="lt1"/>
                </a:solidFill>
                <a:latin typeface="Roboto"/>
                <a:ea typeface="Roboto"/>
                <a:cs typeface="Roboto"/>
                <a:sym typeface="Roboto"/>
              </a:rPr>
              <a:t>Accuracy: 85%</a:t>
            </a:r>
            <a:endParaRPr b="1" sz="6000">
              <a:solidFill>
                <a:schemeClr val="lt1"/>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36" name="Shape 236"/>
        <p:cNvGrpSpPr/>
        <p:nvPr/>
      </p:nvGrpSpPr>
      <p:grpSpPr>
        <a:xfrm>
          <a:off x="0" y="0"/>
          <a:ext cx="0" cy="0"/>
          <a:chOff x="0" y="0"/>
          <a:chExt cx="0" cy="0"/>
        </a:xfrm>
      </p:grpSpPr>
      <p:sp>
        <p:nvSpPr>
          <p:cNvPr id="237" name="Google Shape;237;p24"/>
          <p:cNvSpPr/>
          <p:nvPr/>
        </p:nvSpPr>
        <p:spPr>
          <a:xfrm rot="10800000">
            <a:off x="10340067" y="0"/>
            <a:ext cx="11398833" cy="11427401"/>
          </a:xfrm>
          <a:custGeom>
            <a:rect b="b" l="l" r="r" t="t"/>
            <a:pathLst>
              <a:path extrusionOk="0" h="11427401" w="11398833">
                <a:moveTo>
                  <a:pt x="11398833" y="11427401"/>
                </a:moveTo>
                <a:lnTo>
                  <a:pt x="0" y="11427401"/>
                </a:lnTo>
                <a:lnTo>
                  <a:pt x="0" y="0"/>
                </a:lnTo>
                <a:lnTo>
                  <a:pt x="11398833" y="0"/>
                </a:lnTo>
                <a:lnTo>
                  <a:pt x="11398833" y="11427401"/>
                </a:lnTo>
                <a:close/>
              </a:path>
            </a:pathLst>
          </a:custGeom>
          <a:blipFill rotWithShape="1">
            <a:blip r:embed="rId3">
              <a:alphaModFix/>
            </a:blip>
            <a:stretch>
              <a:fillRect b="0" l="0" r="0" t="0"/>
            </a:stretch>
          </a:blipFill>
          <a:ln>
            <a:noFill/>
          </a:ln>
        </p:spPr>
      </p:sp>
      <p:sp>
        <p:nvSpPr>
          <p:cNvPr id="238" name="Google Shape;238;p24"/>
          <p:cNvSpPr/>
          <p:nvPr/>
        </p:nvSpPr>
        <p:spPr>
          <a:xfrm flipH="1" rot="10800000">
            <a:off x="-3957742" y="0"/>
            <a:ext cx="11398833" cy="11427401"/>
          </a:xfrm>
          <a:custGeom>
            <a:rect b="b" l="l" r="r" t="t"/>
            <a:pathLst>
              <a:path extrusionOk="0" h="11427401" w="11398833">
                <a:moveTo>
                  <a:pt x="0" y="11427401"/>
                </a:moveTo>
                <a:lnTo>
                  <a:pt x="11398832" y="11427401"/>
                </a:lnTo>
                <a:lnTo>
                  <a:pt x="11398832" y="0"/>
                </a:lnTo>
                <a:lnTo>
                  <a:pt x="0" y="0"/>
                </a:lnTo>
                <a:lnTo>
                  <a:pt x="0" y="11427401"/>
                </a:lnTo>
                <a:close/>
              </a:path>
            </a:pathLst>
          </a:custGeom>
          <a:blipFill rotWithShape="1">
            <a:blip r:embed="rId3">
              <a:alphaModFix/>
            </a:blip>
            <a:stretch>
              <a:fillRect b="0" l="0" r="0" t="0"/>
            </a:stretch>
          </a:blipFill>
          <a:ln>
            <a:noFill/>
          </a:ln>
        </p:spPr>
      </p:sp>
      <p:grpSp>
        <p:nvGrpSpPr>
          <p:cNvPr id="239" name="Google Shape;239;p24"/>
          <p:cNvGrpSpPr/>
          <p:nvPr/>
        </p:nvGrpSpPr>
        <p:grpSpPr>
          <a:xfrm>
            <a:off x="0" y="0"/>
            <a:ext cx="18288118" cy="10287066"/>
            <a:chOff x="0" y="0"/>
            <a:chExt cx="4816592" cy="2709333"/>
          </a:xfrm>
        </p:grpSpPr>
        <p:sp>
          <p:nvSpPr>
            <p:cNvPr id="240" name="Google Shape;240;p24"/>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241" name="Google Shape;241;p24"/>
            <p:cNvSpPr txBox="1"/>
            <p:nvPr/>
          </p:nvSpPr>
          <p:spPr>
            <a:xfrm>
              <a:off x="0" y="38100"/>
              <a:ext cx="4816500" cy="2671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42" name="Google Shape;242;p24"/>
          <p:cNvSpPr txBox="1"/>
          <p:nvPr/>
        </p:nvSpPr>
        <p:spPr>
          <a:xfrm>
            <a:off x="1605550" y="3121950"/>
            <a:ext cx="3633000" cy="338700"/>
          </a:xfrm>
          <a:prstGeom prst="rect">
            <a:avLst/>
          </a:prstGeom>
          <a:noFill/>
          <a:ln>
            <a:noFill/>
          </a:ln>
        </p:spPr>
        <p:txBody>
          <a:bodyPr anchorCtr="0" anchor="t" bIns="0" lIns="0" spcFirstLastPara="1" rIns="0" wrap="square" tIns="0">
            <a:spAutoFit/>
          </a:bodyPr>
          <a:lstStyle/>
          <a:p>
            <a:pPr indent="0" lvl="0" marL="457200" rtl="0" algn="l">
              <a:lnSpc>
                <a:spcPct val="150000"/>
              </a:lnSpc>
              <a:spcBef>
                <a:spcPts val="0"/>
              </a:spcBef>
              <a:spcAft>
                <a:spcPts val="0"/>
              </a:spcAft>
              <a:buNone/>
            </a:pPr>
            <a:r>
              <a:t/>
            </a:r>
            <a:endParaRPr sz="2200">
              <a:latin typeface="Calibri"/>
              <a:ea typeface="Calibri"/>
              <a:cs typeface="Calibri"/>
              <a:sym typeface="Calibri"/>
            </a:endParaRPr>
          </a:p>
        </p:txBody>
      </p:sp>
      <p:grpSp>
        <p:nvGrpSpPr>
          <p:cNvPr id="243" name="Google Shape;243;p24"/>
          <p:cNvGrpSpPr/>
          <p:nvPr/>
        </p:nvGrpSpPr>
        <p:grpSpPr>
          <a:xfrm>
            <a:off x="5551700" y="1823300"/>
            <a:ext cx="7184583" cy="6640332"/>
            <a:chOff x="0" y="0"/>
            <a:chExt cx="812800" cy="812800"/>
          </a:xfrm>
        </p:grpSpPr>
        <p:sp>
          <p:nvSpPr>
            <p:cNvPr id="244" name="Google Shape;244;p24"/>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45" name="Google Shape;245;p24"/>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457200" rtl="0" algn="l">
                <a:lnSpc>
                  <a:spcPct val="200000"/>
                </a:lnSpc>
                <a:spcBef>
                  <a:spcPts val="0"/>
                </a:spcBef>
                <a:spcAft>
                  <a:spcPts val="0"/>
                </a:spcAft>
                <a:buClr>
                  <a:schemeClr val="dk1"/>
                </a:buClr>
                <a:buSzPts val="1100"/>
                <a:buFont typeface="Arial"/>
                <a:buNone/>
              </a:pPr>
              <a:r>
                <a:rPr b="1" lang="en-US" sz="3000">
                  <a:solidFill>
                    <a:schemeClr val="dk1"/>
                  </a:solidFill>
                  <a:latin typeface="Roboto"/>
                  <a:ea typeface="Roboto"/>
                  <a:cs typeface="Roboto"/>
                  <a:sym typeface="Roboto"/>
                </a:rPr>
                <a:t>Precision-Recall Curve:</a:t>
              </a:r>
              <a:r>
                <a:rPr lang="en-US" sz="3000">
                  <a:solidFill>
                    <a:schemeClr val="dk1"/>
                  </a:solidFill>
                  <a:latin typeface="Roboto"/>
                  <a:ea typeface="Roboto"/>
                  <a:cs typeface="Roboto"/>
                  <a:sym typeface="Roboto"/>
                </a:rPr>
                <a:t> Good performance in handling classes.</a:t>
              </a:r>
              <a:endParaRPr sz="3000">
                <a:solidFill>
                  <a:schemeClr val="dk1"/>
                </a:solidFill>
                <a:latin typeface="Roboto"/>
                <a:ea typeface="Roboto"/>
                <a:cs typeface="Roboto"/>
                <a:sym typeface="Roboto"/>
              </a:endParaRPr>
            </a:p>
            <a:p>
              <a:pPr indent="0" lvl="0" marL="457200" rtl="0" algn="l">
                <a:lnSpc>
                  <a:spcPct val="200000"/>
                </a:lnSpc>
                <a:spcBef>
                  <a:spcPts val="0"/>
                </a:spcBef>
                <a:spcAft>
                  <a:spcPts val="0"/>
                </a:spcAft>
                <a:buNone/>
              </a:pPr>
              <a:r>
                <a:rPr b="1" lang="en-US" sz="3000">
                  <a:solidFill>
                    <a:schemeClr val="dk1"/>
                  </a:solidFill>
                  <a:latin typeface="Roboto"/>
                  <a:ea typeface="Roboto"/>
                  <a:cs typeface="Roboto"/>
                  <a:sym typeface="Roboto"/>
                </a:rPr>
                <a:t>ROC Curve:</a:t>
              </a:r>
              <a:r>
                <a:rPr lang="en-US" sz="3000">
                  <a:solidFill>
                    <a:schemeClr val="dk1"/>
                  </a:solidFill>
                  <a:latin typeface="Roboto"/>
                  <a:ea typeface="Roboto"/>
                  <a:cs typeface="Roboto"/>
                  <a:sym typeface="Roboto"/>
                </a:rPr>
                <a:t> High area under the curve (AUC).</a:t>
              </a:r>
              <a:endParaRPr b="1" sz="3000">
                <a:solidFill>
                  <a:schemeClr val="dk1"/>
                </a:solidFill>
                <a:latin typeface="Roboto"/>
                <a:ea typeface="Roboto"/>
                <a:cs typeface="Roboto"/>
                <a:sym typeface="Roboto"/>
              </a:endParaRPr>
            </a:p>
          </p:txBody>
        </p:sp>
      </p:grpSp>
      <p:pic>
        <p:nvPicPr>
          <p:cNvPr id="246" name="Google Shape;246;p24"/>
          <p:cNvPicPr preferRelativeResize="0"/>
          <p:nvPr/>
        </p:nvPicPr>
        <p:blipFill>
          <a:blip r:embed="rId4">
            <a:alphaModFix/>
          </a:blip>
          <a:stretch>
            <a:fillRect/>
          </a:stretch>
        </p:blipFill>
        <p:spPr>
          <a:xfrm>
            <a:off x="254675" y="3127119"/>
            <a:ext cx="5106375" cy="4032663"/>
          </a:xfrm>
          <a:prstGeom prst="rect">
            <a:avLst/>
          </a:prstGeom>
          <a:noFill/>
          <a:ln cap="flat" cmpd="sng" w="12700">
            <a:solidFill>
              <a:srgbClr val="B7B7B7"/>
            </a:solidFill>
            <a:prstDash val="solid"/>
            <a:miter lim="8000"/>
            <a:headEnd len="sm" w="sm" type="none"/>
            <a:tailEnd len="sm" w="sm" type="none"/>
          </a:ln>
        </p:spPr>
      </p:pic>
      <p:pic>
        <p:nvPicPr>
          <p:cNvPr id="247" name="Google Shape;247;p24"/>
          <p:cNvPicPr preferRelativeResize="0"/>
          <p:nvPr/>
        </p:nvPicPr>
        <p:blipFill>
          <a:blip r:embed="rId5">
            <a:alphaModFix/>
          </a:blip>
          <a:stretch>
            <a:fillRect/>
          </a:stretch>
        </p:blipFill>
        <p:spPr>
          <a:xfrm>
            <a:off x="12926916" y="3127112"/>
            <a:ext cx="5103143" cy="4032700"/>
          </a:xfrm>
          <a:prstGeom prst="rect">
            <a:avLst/>
          </a:prstGeom>
          <a:noFill/>
          <a:ln cap="flat" cmpd="sng" w="12700">
            <a:solidFill>
              <a:srgbClr val="B7B7B7"/>
            </a:solidFill>
            <a:prstDash val="solid"/>
            <a:miter lim="8000"/>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51" name="Shape 251"/>
        <p:cNvGrpSpPr/>
        <p:nvPr/>
      </p:nvGrpSpPr>
      <p:grpSpPr>
        <a:xfrm>
          <a:off x="0" y="0"/>
          <a:ext cx="0" cy="0"/>
          <a:chOff x="0" y="0"/>
          <a:chExt cx="0" cy="0"/>
        </a:xfrm>
      </p:grpSpPr>
      <p:sp>
        <p:nvSpPr>
          <p:cNvPr id="252" name="Google Shape;252;p25"/>
          <p:cNvSpPr/>
          <p:nvPr/>
        </p:nvSpPr>
        <p:spPr>
          <a:xfrm rot="-5400000">
            <a:off x="-2246197" y="-534692"/>
            <a:ext cx="12732109" cy="11618049"/>
          </a:xfrm>
          <a:custGeom>
            <a:rect b="b" l="l" r="r" t="t"/>
            <a:pathLst>
              <a:path extrusionOk="0" h="11618049" w="12732109">
                <a:moveTo>
                  <a:pt x="0" y="0"/>
                </a:moveTo>
                <a:lnTo>
                  <a:pt x="12732109" y="0"/>
                </a:lnTo>
                <a:lnTo>
                  <a:pt x="12732109" y="11618049"/>
                </a:lnTo>
                <a:lnTo>
                  <a:pt x="0" y="11618049"/>
                </a:lnTo>
                <a:lnTo>
                  <a:pt x="0" y="0"/>
                </a:lnTo>
                <a:close/>
              </a:path>
            </a:pathLst>
          </a:custGeom>
          <a:blipFill rotWithShape="1">
            <a:blip r:embed="rId3">
              <a:alphaModFix amt="60000"/>
            </a:blip>
            <a:stretch>
              <a:fillRect b="0" l="0" r="0" t="0"/>
            </a:stretch>
          </a:blipFill>
          <a:ln>
            <a:noFill/>
          </a:ln>
        </p:spPr>
      </p:sp>
      <p:sp>
        <p:nvSpPr>
          <p:cNvPr id="253" name="Google Shape;253;p25"/>
          <p:cNvSpPr/>
          <p:nvPr/>
        </p:nvSpPr>
        <p:spPr>
          <a:xfrm rot="-5400000">
            <a:off x="7802088" y="-796357"/>
            <a:ext cx="12732109" cy="11618049"/>
          </a:xfrm>
          <a:custGeom>
            <a:rect b="b" l="l" r="r" t="t"/>
            <a:pathLst>
              <a:path extrusionOk="0" h="11618049" w="12732109">
                <a:moveTo>
                  <a:pt x="0" y="0"/>
                </a:moveTo>
                <a:lnTo>
                  <a:pt x="12732109" y="0"/>
                </a:lnTo>
                <a:lnTo>
                  <a:pt x="12732109" y="11618049"/>
                </a:lnTo>
                <a:lnTo>
                  <a:pt x="0" y="11618049"/>
                </a:lnTo>
                <a:lnTo>
                  <a:pt x="0" y="0"/>
                </a:lnTo>
                <a:close/>
              </a:path>
            </a:pathLst>
          </a:custGeom>
          <a:blipFill rotWithShape="1">
            <a:blip r:embed="rId3">
              <a:alphaModFix amt="60000"/>
            </a:blip>
            <a:stretch>
              <a:fillRect b="0" l="0" r="0" t="0"/>
            </a:stretch>
          </a:blipFill>
          <a:ln>
            <a:noFill/>
          </a:ln>
        </p:spPr>
      </p:sp>
      <p:grpSp>
        <p:nvGrpSpPr>
          <p:cNvPr id="254" name="Google Shape;254;p25"/>
          <p:cNvGrpSpPr/>
          <p:nvPr/>
        </p:nvGrpSpPr>
        <p:grpSpPr>
          <a:xfrm>
            <a:off x="0" y="0"/>
            <a:ext cx="18288118" cy="10287066"/>
            <a:chOff x="0" y="0"/>
            <a:chExt cx="4816592" cy="2709333"/>
          </a:xfrm>
        </p:grpSpPr>
        <p:sp>
          <p:nvSpPr>
            <p:cNvPr id="255" name="Google Shape;255;p25"/>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256" name="Google Shape;256;p25"/>
            <p:cNvSpPr txBox="1"/>
            <p:nvPr/>
          </p:nvSpPr>
          <p:spPr>
            <a:xfrm>
              <a:off x="0" y="38100"/>
              <a:ext cx="4816500" cy="2671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57" name="Google Shape;257;p25"/>
          <p:cNvGrpSpPr/>
          <p:nvPr/>
        </p:nvGrpSpPr>
        <p:grpSpPr>
          <a:xfrm>
            <a:off x="8359118" y="1106198"/>
            <a:ext cx="8074599" cy="8074599"/>
            <a:chOff x="0" y="0"/>
            <a:chExt cx="812800" cy="812800"/>
          </a:xfrm>
        </p:grpSpPr>
        <p:sp>
          <p:nvSpPr>
            <p:cNvPr id="258" name="Google Shape;258;p2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5"/>
            <p:cNvSpPr txBox="1"/>
            <p:nvPr/>
          </p:nvSpPr>
          <p:spPr>
            <a:xfrm>
              <a:off x="158014" y="114301"/>
              <a:ext cx="496800" cy="622200"/>
            </a:xfrm>
            <a:prstGeom prst="rect">
              <a:avLst/>
            </a:prstGeom>
            <a:noFill/>
            <a:ln>
              <a:noFill/>
            </a:ln>
          </p:spPr>
          <p:txBody>
            <a:bodyPr anchorCtr="0" anchor="ctr" bIns="50800" lIns="50800" spcFirstLastPara="1" rIns="50800" wrap="square" tIns="50800">
              <a:noAutofit/>
            </a:bodyPr>
            <a:lstStyle/>
            <a:p>
              <a:pPr indent="0" lvl="0" marL="457200" rtl="0" algn="l">
                <a:lnSpc>
                  <a:spcPct val="150000"/>
                </a:lnSpc>
                <a:spcBef>
                  <a:spcPts val="0"/>
                </a:spcBef>
                <a:spcAft>
                  <a:spcPts val="0"/>
                </a:spcAft>
                <a:buNone/>
              </a:pPr>
              <a:r>
                <a:t/>
              </a:r>
              <a:endParaRPr b="1" sz="2400">
                <a:solidFill>
                  <a:schemeClr val="dk1"/>
                </a:solidFill>
                <a:latin typeface="Calibri"/>
                <a:ea typeface="Calibri"/>
                <a:cs typeface="Calibri"/>
                <a:sym typeface="Calibri"/>
              </a:endParaRPr>
            </a:p>
          </p:txBody>
        </p:sp>
      </p:grpSp>
      <p:grpSp>
        <p:nvGrpSpPr>
          <p:cNvPr id="260" name="Google Shape;260;p25"/>
          <p:cNvGrpSpPr/>
          <p:nvPr/>
        </p:nvGrpSpPr>
        <p:grpSpPr>
          <a:xfrm>
            <a:off x="1665418" y="975373"/>
            <a:ext cx="8074599" cy="8074599"/>
            <a:chOff x="0" y="0"/>
            <a:chExt cx="812800" cy="812800"/>
          </a:xfrm>
        </p:grpSpPr>
        <p:sp>
          <p:nvSpPr>
            <p:cNvPr id="261" name="Google Shape;261;p2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62" name="Google Shape;262;p25"/>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rPr b="1" lang="en-US" sz="3600">
                  <a:solidFill>
                    <a:schemeClr val="dk1"/>
                  </a:solidFill>
                  <a:latin typeface="Roboto"/>
                  <a:ea typeface="Roboto"/>
                  <a:cs typeface="Roboto"/>
                  <a:sym typeface="Roboto"/>
                </a:rPr>
                <a:t>Distribution Plot:</a:t>
              </a:r>
              <a:r>
                <a:rPr lang="en-US" sz="3600">
                  <a:solidFill>
                    <a:schemeClr val="dk1"/>
                  </a:solidFill>
                  <a:latin typeface="Roboto"/>
                  <a:ea typeface="Roboto"/>
                  <a:cs typeface="Roboto"/>
                  <a:sym typeface="Roboto"/>
                </a:rPr>
                <a:t> High degree of certainty in predictions.</a:t>
              </a:r>
              <a:endParaRPr b="1" i="0" sz="3600" u="none" cap="none" strike="noStrike">
                <a:solidFill>
                  <a:schemeClr val="dk1"/>
                </a:solidFill>
                <a:latin typeface="Roboto"/>
                <a:ea typeface="Roboto"/>
                <a:cs typeface="Roboto"/>
                <a:sym typeface="Roboto"/>
              </a:endParaRPr>
            </a:p>
          </p:txBody>
        </p:sp>
      </p:grpSp>
      <p:pic>
        <p:nvPicPr>
          <p:cNvPr id="263" name="Google Shape;263;p25"/>
          <p:cNvPicPr preferRelativeResize="0"/>
          <p:nvPr/>
        </p:nvPicPr>
        <p:blipFill>
          <a:blip r:embed="rId4">
            <a:alphaModFix/>
          </a:blip>
          <a:stretch>
            <a:fillRect/>
          </a:stretch>
        </p:blipFill>
        <p:spPr>
          <a:xfrm>
            <a:off x="9558975" y="2922063"/>
            <a:ext cx="5674875" cy="4442875"/>
          </a:xfrm>
          <a:prstGeom prst="rect">
            <a:avLst/>
          </a:prstGeom>
          <a:noFill/>
          <a:ln cap="flat" cmpd="sng" w="12700">
            <a:solidFill>
              <a:srgbClr val="B7B7B7"/>
            </a:solidFill>
            <a:prstDash val="solid"/>
            <a:miter lim="8000"/>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67" name="Shape 267"/>
        <p:cNvGrpSpPr/>
        <p:nvPr/>
      </p:nvGrpSpPr>
      <p:grpSpPr>
        <a:xfrm>
          <a:off x="0" y="0"/>
          <a:ext cx="0" cy="0"/>
          <a:chOff x="0" y="0"/>
          <a:chExt cx="0" cy="0"/>
        </a:xfrm>
      </p:grpSpPr>
      <p:sp>
        <p:nvSpPr>
          <p:cNvPr id="268" name="Google Shape;268;p26"/>
          <p:cNvSpPr/>
          <p:nvPr/>
        </p:nvSpPr>
        <p:spPr>
          <a:xfrm rot="-5400000">
            <a:off x="-2246197" y="-534692"/>
            <a:ext cx="12732109" cy="11618049"/>
          </a:xfrm>
          <a:custGeom>
            <a:rect b="b" l="l" r="r" t="t"/>
            <a:pathLst>
              <a:path extrusionOk="0" h="11618049" w="12732109">
                <a:moveTo>
                  <a:pt x="0" y="0"/>
                </a:moveTo>
                <a:lnTo>
                  <a:pt x="12732109" y="0"/>
                </a:lnTo>
                <a:lnTo>
                  <a:pt x="12732109" y="11618049"/>
                </a:lnTo>
                <a:lnTo>
                  <a:pt x="0" y="11618049"/>
                </a:lnTo>
                <a:lnTo>
                  <a:pt x="0" y="0"/>
                </a:lnTo>
                <a:close/>
              </a:path>
            </a:pathLst>
          </a:custGeom>
          <a:blipFill rotWithShape="1">
            <a:blip r:embed="rId3">
              <a:alphaModFix amt="60000"/>
            </a:blip>
            <a:stretch>
              <a:fillRect b="0" l="0" r="0" t="0"/>
            </a:stretch>
          </a:blipFill>
          <a:ln>
            <a:noFill/>
          </a:ln>
        </p:spPr>
      </p:sp>
      <p:sp>
        <p:nvSpPr>
          <p:cNvPr id="269" name="Google Shape;269;p26"/>
          <p:cNvSpPr/>
          <p:nvPr/>
        </p:nvSpPr>
        <p:spPr>
          <a:xfrm rot="-5400000">
            <a:off x="7802088" y="-796357"/>
            <a:ext cx="12732109" cy="11618049"/>
          </a:xfrm>
          <a:custGeom>
            <a:rect b="b" l="l" r="r" t="t"/>
            <a:pathLst>
              <a:path extrusionOk="0" h="11618049" w="12732109">
                <a:moveTo>
                  <a:pt x="0" y="0"/>
                </a:moveTo>
                <a:lnTo>
                  <a:pt x="12732109" y="0"/>
                </a:lnTo>
                <a:lnTo>
                  <a:pt x="12732109" y="11618049"/>
                </a:lnTo>
                <a:lnTo>
                  <a:pt x="0" y="11618049"/>
                </a:lnTo>
                <a:lnTo>
                  <a:pt x="0" y="0"/>
                </a:lnTo>
                <a:close/>
              </a:path>
            </a:pathLst>
          </a:custGeom>
          <a:blipFill rotWithShape="1">
            <a:blip r:embed="rId3">
              <a:alphaModFix amt="60000"/>
            </a:blip>
            <a:stretch>
              <a:fillRect b="0" l="0" r="0" t="0"/>
            </a:stretch>
          </a:blipFill>
          <a:ln>
            <a:noFill/>
          </a:ln>
        </p:spPr>
      </p:sp>
      <p:grpSp>
        <p:nvGrpSpPr>
          <p:cNvPr id="270" name="Google Shape;270;p26"/>
          <p:cNvGrpSpPr/>
          <p:nvPr/>
        </p:nvGrpSpPr>
        <p:grpSpPr>
          <a:xfrm>
            <a:off x="0" y="0"/>
            <a:ext cx="18288118" cy="10287066"/>
            <a:chOff x="0" y="0"/>
            <a:chExt cx="4816592" cy="2709333"/>
          </a:xfrm>
        </p:grpSpPr>
        <p:sp>
          <p:nvSpPr>
            <p:cNvPr id="271" name="Google Shape;271;p26"/>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272" name="Google Shape;272;p26"/>
            <p:cNvSpPr txBox="1"/>
            <p:nvPr/>
          </p:nvSpPr>
          <p:spPr>
            <a:xfrm>
              <a:off x="0" y="38100"/>
              <a:ext cx="4816500" cy="2671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73" name="Google Shape;273;p26"/>
          <p:cNvGrpSpPr/>
          <p:nvPr/>
        </p:nvGrpSpPr>
        <p:grpSpPr>
          <a:xfrm>
            <a:off x="8359118" y="1106198"/>
            <a:ext cx="8074599" cy="8074599"/>
            <a:chOff x="0" y="0"/>
            <a:chExt cx="812800" cy="812800"/>
          </a:xfrm>
        </p:grpSpPr>
        <p:sp>
          <p:nvSpPr>
            <p:cNvPr id="274" name="Google Shape;274;p2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700">
                <a:latin typeface="Roboto"/>
                <a:ea typeface="Roboto"/>
                <a:cs typeface="Roboto"/>
                <a:sym typeface="Roboto"/>
              </a:endParaRPr>
            </a:p>
          </p:txBody>
        </p:sp>
        <p:sp>
          <p:nvSpPr>
            <p:cNvPr id="275" name="Google Shape;275;p26"/>
            <p:cNvSpPr txBox="1"/>
            <p:nvPr/>
          </p:nvSpPr>
          <p:spPr>
            <a:xfrm>
              <a:off x="158014" y="114301"/>
              <a:ext cx="496800" cy="622200"/>
            </a:xfrm>
            <a:prstGeom prst="rect">
              <a:avLst/>
            </a:prstGeom>
            <a:noFill/>
            <a:ln>
              <a:noFill/>
            </a:ln>
          </p:spPr>
          <p:txBody>
            <a:bodyPr anchorCtr="0" anchor="ctr" bIns="50800" lIns="50800" spcFirstLastPara="1" rIns="50800" wrap="square" tIns="50800">
              <a:noAutofit/>
            </a:bodyPr>
            <a:lstStyle/>
            <a:p>
              <a:pPr indent="-381000" lvl="0" marL="457200" rtl="0" algn="l">
                <a:lnSpc>
                  <a:spcPct val="150000"/>
                </a:lnSpc>
                <a:spcBef>
                  <a:spcPts val="0"/>
                </a:spcBef>
                <a:spcAft>
                  <a:spcPts val="0"/>
                </a:spcAft>
                <a:buClr>
                  <a:schemeClr val="dk1"/>
                </a:buClr>
                <a:buSzPts val="2400"/>
                <a:buFont typeface="Roboto"/>
                <a:buChar char="●"/>
              </a:pPr>
              <a:r>
                <a:rPr b="1" lang="en-US" sz="2400">
                  <a:solidFill>
                    <a:schemeClr val="dk1"/>
                  </a:solidFill>
                  <a:latin typeface="Roboto"/>
                  <a:ea typeface="Roboto"/>
                  <a:cs typeface="Roboto"/>
                  <a:sym typeface="Roboto"/>
                </a:rPr>
                <a:t>Key steps:</a:t>
              </a:r>
              <a:r>
                <a:rPr lang="en-US" sz="2400">
                  <a:solidFill>
                    <a:schemeClr val="dk1"/>
                  </a:solidFill>
                  <a:latin typeface="Roboto"/>
                  <a:ea typeface="Roboto"/>
                  <a:cs typeface="Roboto"/>
                  <a:sym typeface="Roboto"/>
                </a:rPr>
                <a:t> Text preprocessing, Naive Bayes classification, model evaluation.</a:t>
              </a:r>
              <a:endParaRPr sz="2400">
                <a:solidFill>
                  <a:schemeClr val="dk1"/>
                </a:solidFill>
                <a:latin typeface="Roboto"/>
                <a:ea typeface="Roboto"/>
                <a:cs typeface="Roboto"/>
                <a:sym typeface="Roboto"/>
              </a:endParaRPr>
            </a:p>
            <a:p>
              <a:pPr indent="-381000" lvl="0" marL="457200" rtl="0" algn="l">
                <a:lnSpc>
                  <a:spcPct val="150000"/>
                </a:lnSpc>
                <a:spcBef>
                  <a:spcPts val="0"/>
                </a:spcBef>
                <a:spcAft>
                  <a:spcPts val="0"/>
                </a:spcAft>
                <a:buClr>
                  <a:schemeClr val="dk1"/>
                </a:buClr>
                <a:buSzPts val="2400"/>
                <a:buFont typeface="Roboto"/>
                <a:buChar char="●"/>
              </a:pPr>
              <a:r>
                <a:rPr b="1" lang="en-US" sz="2400">
                  <a:solidFill>
                    <a:schemeClr val="dk1"/>
                  </a:solidFill>
                  <a:latin typeface="Roboto"/>
                  <a:ea typeface="Roboto"/>
                  <a:cs typeface="Roboto"/>
                  <a:sym typeface="Roboto"/>
                </a:rPr>
                <a:t>Insights:</a:t>
              </a:r>
              <a:r>
                <a:rPr lang="en-US" sz="2400">
                  <a:solidFill>
                    <a:schemeClr val="dk1"/>
                  </a:solidFill>
                  <a:latin typeface="Roboto"/>
                  <a:ea typeface="Roboto"/>
                  <a:cs typeface="Roboto"/>
                  <a:sym typeface="Roboto"/>
                </a:rPr>
                <a:t> Naive Bayes is effective for text classification with 85% accuracy.</a:t>
              </a:r>
              <a:endParaRPr sz="2400">
                <a:solidFill>
                  <a:schemeClr val="dk1"/>
                </a:solidFill>
                <a:latin typeface="Roboto"/>
                <a:ea typeface="Roboto"/>
                <a:cs typeface="Roboto"/>
                <a:sym typeface="Roboto"/>
              </a:endParaRPr>
            </a:p>
            <a:p>
              <a:pPr indent="-381000" lvl="0" marL="457200" rtl="0" algn="l">
                <a:lnSpc>
                  <a:spcPct val="150000"/>
                </a:lnSpc>
                <a:spcBef>
                  <a:spcPts val="0"/>
                </a:spcBef>
                <a:spcAft>
                  <a:spcPts val="0"/>
                </a:spcAft>
                <a:buClr>
                  <a:schemeClr val="dk1"/>
                </a:buClr>
                <a:buSzPts val="2400"/>
                <a:buFont typeface="Roboto"/>
                <a:buChar char="●"/>
              </a:pPr>
              <a:r>
                <a:rPr b="1" lang="en-US" sz="2400">
                  <a:solidFill>
                    <a:schemeClr val="dk1"/>
                  </a:solidFill>
                  <a:latin typeface="Roboto"/>
                  <a:ea typeface="Roboto"/>
                  <a:cs typeface="Roboto"/>
                  <a:sym typeface="Roboto"/>
                </a:rPr>
                <a:t>Future improvements:</a:t>
              </a:r>
              <a:r>
                <a:rPr lang="en-US" sz="2400">
                  <a:solidFill>
                    <a:schemeClr val="dk1"/>
                  </a:solidFill>
                  <a:latin typeface="Roboto"/>
                  <a:ea typeface="Roboto"/>
                  <a:cs typeface="Roboto"/>
                  <a:sym typeface="Roboto"/>
                </a:rPr>
                <a:t> More data, additional training parameters, real-world applications.</a:t>
              </a:r>
              <a:endParaRPr sz="2400">
                <a:solidFill>
                  <a:schemeClr val="dk1"/>
                </a:solidFill>
                <a:latin typeface="Roboto"/>
                <a:ea typeface="Roboto"/>
                <a:cs typeface="Roboto"/>
                <a:sym typeface="Roboto"/>
              </a:endParaRPr>
            </a:p>
          </p:txBody>
        </p:sp>
      </p:grpSp>
      <p:grpSp>
        <p:nvGrpSpPr>
          <p:cNvPr id="276" name="Google Shape;276;p26"/>
          <p:cNvGrpSpPr/>
          <p:nvPr/>
        </p:nvGrpSpPr>
        <p:grpSpPr>
          <a:xfrm>
            <a:off x="1665418" y="975373"/>
            <a:ext cx="8074599" cy="8074599"/>
            <a:chOff x="0" y="0"/>
            <a:chExt cx="812800" cy="812800"/>
          </a:xfrm>
        </p:grpSpPr>
        <p:sp>
          <p:nvSpPr>
            <p:cNvPr id="277" name="Google Shape;277;p26"/>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78" name="Google Shape;278;p26"/>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rPr b="1" lang="en-US" sz="4800">
                  <a:solidFill>
                    <a:schemeClr val="dk1"/>
                  </a:solidFill>
                  <a:latin typeface="Roboto"/>
                  <a:ea typeface="Roboto"/>
                  <a:cs typeface="Roboto"/>
                  <a:sym typeface="Roboto"/>
                </a:rPr>
                <a:t>Conclusion</a:t>
              </a:r>
              <a:endParaRPr b="1" i="0" sz="4800" u="none" cap="none" strike="noStrike">
                <a:solidFill>
                  <a:schemeClr val="dk1"/>
                </a:solidFill>
                <a:latin typeface="Roboto"/>
                <a:ea typeface="Roboto"/>
                <a:cs typeface="Roboto"/>
                <a:sym typeface="Roboto"/>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82" name="Shape 282"/>
        <p:cNvGrpSpPr/>
        <p:nvPr/>
      </p:nvGrpSpPr>
      <p:grpSpPr>
        <a:xfrm>
          <a:off x="0" y="0"/>
          <a:ext cx="0" cy="0"/>
          <a:chOff x="0" y="0"/>
          <a:chExt cx="0" cy="0"/>
        </a:xfrm>
      </p:grpSpPr>
      <p:pic>
        <p:nvPicPr>
          <p:cNvPr id="283" name="Google Shape;283;p27"/>
          <p:cNvPicPr preferRelativeResize="0"/>
          <p:nvPr/>
        </p:nvPicPr>
        <p:blipFill>
          <a:blip r:embed="rId3">
            <a:alphaModFix/>
          </a:blip>
          <a:stretch>
            <a:fillRect/>
          </a:stretch>
        </p:blipFill>
        <p:spPr>
          <a:xfrm>
            <a:off x="-1681250" y="-216875"/>
            <a:ext cx="21650499" cy="12178400"/>
          </a:xfrm>
          <a:prstGeom prst="rect">
            <a:avLst/>
          </a:prstGeom>
          <a:noFill/>
          <a:ln>
            <a:noFill/>
          </a:ln>
        </p:spPr>
      </p:pic>
      <p:grpSp>
        <p:nvGrpSpPr>
          <p:cNvPr id="284" name="Google Shape;284;p27"/>
          <p:cNvGrpSpPr/>
          <p:nvPr/>
        </p:nvGrpSpPr>
        <p:grpSpPr>
          <a:xfrm>
            <a:off x="2592750" y="1918450"/>
            <a:ext cx="13102499" cy="7563836"/>
            <a:chOff x="0" y="0"/>
            <a:chExt cx="812800" cy="812800"/>
          </a:xfrm>
        </p:grpSpPr>
        <p:sp>
          <p:nvSpPr>
            <p:cNvPr id="285" name="Google Shape;285;p2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7"/>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287" name="Google Shape;287;p27"/>
          <p:cNvSpPr txBox="1"/>
          <p:nvPr/>
        </p:nvSpPr>
        <p:spPr>
          <a:xfrm>
            <a:off x="5469973" y="543899"/>
            <a:ext cx="7348200" cy="8784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i="0" lang="en-US" sz="5706" u="none" cap="none" strike="noStrike">
                <a:solidFill>
                  <a:srgbClr val="FFFFFF"/>
                </a:solidFill>
              </a:rPr>
              <a:t>RESOURCE PAGE</a:t>
            </a:r>
            <a:endParaRPr b="1"/>
          </a:p>
        </p:txBody>
      </p:sp>
      <p:sp>
        <p:nvSpPr>
          <p:cNvPr id="288" name="Google Shape;288;p27"/>
          <p:cNvSpPr txBox="1"/>
          <p:nvPr/>
        </p:nvSpPr>
        <p:spPr>
          <a:xfrm>
            <a:off x="3561750" y="2887288"/>
            <a:ext cx="12133500" cy="67464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t/>
            </a:r>
            <a:endParaRPr i="1" sz="2300">
              <a:solidFill>
                <a:schemeClr val="dk1"/>
              </a:solidFill>
              <a:latin typeface="Roboto"/>
              <a:ea typeface="Roboto"/>
              <a:cs typeface="Roboto"/>
              <a:sym typeface="Roboto"/>
            </a:endParaRPr>
          </a:p>
          <a:p>
            <a:pPr indent="-374650" lvl="0" marL="457200" rtl="0" algn="l">
              <a:lnSpc>
                <a:spcPct val="200000"/>
              </a:lnSpc>
              <a:spcBef>
                <a:spcPts val="0"/>
              </a:spcBef>
              <a:spcAft>
                <a:spcPts val="0"/>
              </a:spcAft>
              <a:buClr>
                <a:schemeClr val="dk1"/>
              </a:buClr>
              <a:buSzPts val="2300"/>
              <a:buFont typeface="Roboto"/>
              <a:buChar char="●"/>
            </a:pPr>
            <a:r>
              <a:rPr i="1" lang="en-US" sz="2300">
                <a:solidFill>
                  <a:schemeClr val="dk1"/>
                </a:solidFill>
                <a:latin typeface="Roboto"/>
                <a:ea typeface="Roboto"/>
                <a:cs typeface="Roboto"/>
                <a:sym typeface="Roboto"/>
              </a:rPr>
              <a:t>N, L. (2019, March 9). IMDB dataset of 50K movie reviews. Kaggle. https://www.kaggle.com/datasets/lakshmi25npathi/imdb-dataset-of-50k-movie-reviews </a:t>
            </a:r>
            <a:endParaRPr i="1" sz="2300">
              <a:solidFill>
                <a:schemeClr val="dk1"/>
              </a:solidFill>
              <a:latin typeface="Roboto"/>
              <a:ea typeface="Roboto"/>
              <a:cs typeface="Roboto"/>
              <a:sym typeface="Roboto"/>
            </a:endParaRPr>
          </a:p>
          <a:p>
            <a:pPr indent="-374650" lvl="0" marL="457200" rtl="0" algn="l">
              <a:lnSpc>
                <a:spcPct val="200000"/>
              </a:lnSpc>
              <a:spcBef>
                <a:spcPts val="0"/>
              </a:spcBef>
              <a:spcAft>
                <a:spcPts val="0"/>
              </a:spcAft>
              <a:buClr>
                <a:schemeClr val="dk1"/>
              </a:buClr>
              <a:buSzPts val="2300"/>
              <a:buFont typeface="Roboto"/>
              <a:buChar char="●"/>
            </a:pPr>
            <a:r>
              <a:rPr i="1" lang="en-US" sz="2300">
                <a:solidFill>
                  <a:schemeClr val="dk1"/>
                </a:solidFill>
                <a:latin typeface="Roboto"/>
                <a:ea typeface="Roboto"/>
                <a:cs typeface="Roboto"/>
                <a:sym typeface="Roboto"/>
              </a:rPr>
              <a:t>Andrew L. Maas, Raymond E. Daly, Peter T. Pham, Dan Huang, Andrew Y. Ng, and Christopher Potts. (2011). Learning Word Vectors for Sentiment Analysis. The 49th Annual Meeting of the Association for Computational Linguistics (ACL 2011).</a:t>
            </a:r>
            <a:endParaRPr i="1" sz="2300">
              <a:solidFill>
                <a:schemeClr val="dk1"/>
              </a:solidFill>
              <a:latin typeface="Roboto"/>
              <a:ea typeface="Roboto"/>
              <a:cs typeface="Roboto"/>
              <a:sym typeface="Roboto"/>
            </a:endParaRPr>
          </a:p>
          <a:p>
            <a:pPr indent="-374650" lvl="0" marL="457200" rtl="0" algn="l">
              <a:lnSpc>
                <a:spcPct val="200000"/>
              </a:lnSpc>
              <a:spcBef>
                <a:spcPts val="0"/>
              </a:spcBef>
              <a:spcAft>
                <a:spcPts val="0"/>
              </a:spcAft>
              <a:buSzPts val="2300"/>
              <a:buFont typeface="Roboto"/>
              <a:buChar char="●"/>
            </a:pPr>
            <a:r>
              <a:rPr lang="en-US" sz="2300" u="sng">
                <a:solidFill>
                  <a:schemeClr val="hlink"/>
                </a:solidFill>
                <a:latin typeface="Roboto"/>
                <a:ea typeface="Roboto"/>
                <a:cs typeface="Roboto"/>
                <a:sym typeface="Roboto"/>
                <a:hlinkClick r:id="rId4"/>
              </a:rPr>
              <a:t>https://github.com/nishantjoshi-007/IMDB-project</a:t>
            </a:r>
            <a:endParaRPr i="1" sz="2300">
              <a:solidFill>
                <a:schemeClr val="dk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96" name="Shape 96"/>
        <p:cNvGrpSpPr/>
        <p:nvPr/>
      </p:nvGrpSpPr>
      <p:grpSpPr>
        <a:xfrm>
          <a:off x="0" y="0"/>
          <a:ext cx="0" cy="0"/>
          <a:chOff x="0" y="0"/>
          <a:chExt cx="0" cy="0"/>
        </a:xfrm>
      </p:grpSpPr>
      <p:pic>
        <p:nvPicPr>
          <p:cNvPr id="97" name="Google Shape;97;p14"/>
          <p:cNvPicPr preferRelativeResize="0"/>
          <p:nvPr/>
        </p:nvPicPr>
        <p:blipFill>
          <a:blip r:embed="rId3">
            <a:alphaModFix/>
          </a:blip>
          <a:stretch>
            <a:fillRect/>
          </a:stretch>
        </p:blipFill>
        <p:spPr>
          <a:xfrm>
            <a:off x="63" y="6380400"/>
            <a:ext cx="18288000" cy="5143500"/>
          </a:xfrm>
          <a:prstGeom prst="rect">
            <a:avLst/>
          </a:prstGeom>
          <a:noFill/>
          <a:ln>
            <a:noFill/>
          </a:ln>
        </p:spPr>
      </p:pic>
      <p:sp>
        <p:nvSpPr>
          <p:cNvPr id="98" name="Google Shape;98;p14"/>
          <p:cNvSpPr txBox="1"/>
          <p:nvPr/>
        </p:nvSpPr>
        <p:spPr>
          <a:xfrm>
            <a:off x="639125" y="610250"/>
            <a:ext cx="6072300" cy="89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9000">
                <a:solidFill>
                  <a:schemeClr val="lt1"/>
                </a:solidFill>
                <a:latin typeface="Roboto"/>
                <a:ea typeface="Roboto"/>
                <a:cs typeface="Roboto"/>
                <a:sym typeface="Roboto"/>
              </a:rPr>
              <a:t>Objective:</a:t>
            </a:r>
            <a:endParaRPr b="1" sz="9000">
              <a:solidFill>
                <a:schemeClr val="lt1"/>
              </a:solidFill>
              <a:latin typeface="Roboto"/>
              <a:ea typeface="Roboto"/>
              <a:cs typeface="Roboto"/>
              <a:sym typeface="Roboto"/>
            </a:endParaRPr>
          </a:p>
        </p:txBody>
      </p:sp>
      <p:sp>
        <p:nvSpPr>
          <p:cNvPr id="99" name="Google Shape;99;p14"/>
          <p:cNvSpPr txBox="1"/>
          <p:nvPr/>
        </p:nvSpPr>
        <p:spPr>
          <a:xfrm>
            <a:off x="639125" y="3152575"/>
            <a:ext cx="17376600" cy="6746400"/>
          </a:xfrm>
          <a:prstGeom prst="rect">
            <a:avLst/>
          </a:prstGeom>
          <a:noFill/>
          <a:ln>
            <a:noFill/>
          </a:ln>
        </p:spPr>
        <p:txBody>
          <a:bodyPr anchorCtr="0" anchor="t" bIns="91425" lIns="91425" spcFirstLastPara="1" rIns="91425" wrap="square" tIns="91425">
            <a:noAutofit/>
          </a:bodyPr>
          <a:lstStyle/>
          <a:p>
            <a:pPr indent="-495300" lvl="0" marL="457200" rtl="0" algn="l">
              <a:lnSpc>
                <a:spcPct val="200000"/>
              </a:lnSpc>
              <a:spcBef>
                <a:spcPts val="0"/>
              </a:spcBef>
              <a:spcAft>
                <a:spcPts val="0"/>
              </a:spcAft>
              <a:buClr>
                <a:schemeClr val="lt1"/>
              </a:buClr>
              <a:buSzPts val="4200"/>
              <a:buFont typeface="Roboto"/>
              <a:buChar char="●"/>
            </a:pPr>
            <a:r>
              <a:rPr lang="en-US" sz="4200">
                <a:solidFill>
                  <a:schemeClr val="lt1"/>
                </a:solidFill>
                <a:latin typeface="Roboto"/>
                <a:ea typeface="Roboto"/>
                <a:cs typeface="Roboto"/>
                <a:sym typeface="Roboto"/>
              </a:rPr>
              <a:t>Perform sentiment analysis on the IMDB Movie Reviews Dataset.</a:t>
            </a:r>
            <a:endParaRPr sz="4200">
              <a:solidFill>
                <a:schemeClr val="lt1"/>
              </a:solidFill>
              <a:latin typeface="Roboto"/>
              <a:ea typeface="Roboto"/>
              <a:cs typeface="Roboto"/>
              <a:sym typeface="Roboto"/>
            </a:endParaRPr>
          </a:p>
          <a:p>
            <a:pPr indent="-495300" lvl="0" marL="457200" rtl="0" algn="l">
              <a:lnSpc>
                <a:spcPct val="200000"/>
              </a:lnSpc>
              <a:spcBef>
                <a:spcPts val="0"/>
              </a:spcBef>
              <a:spcAft>
                <a:spcPts val="0"/>
              </a:spcAft>
              <a:buClr>
                <a:schemeClr val="lt1"/>
              </a:buClr>
              <a:buSzPts val="4200"/>
              <a:buFont typeface="Roboto"/>
              <a:buChar char="●"/>
            </a:pPr>
            <a:r>
              <a:rPr lang="en-US" sz="4200">
                <a:solidFill>
                  <a:schemeClr val="lt1"/>
                </a:solidFill>
                <a:latin typeface="Roboto"/>
                <a:ea typeface="Roboto"/>
                <a:cs typeface="Roboto"/>
                <a:sym typeface="Roboto"/>
              </a:rPr>
              <a:t>Classify reviews as positive or negative.</a:t>
            </a:r>
            <a:endParaRPr sz="4200">
              <a:solidFill>
                <a:schemeClr val="lt1"/>
              </a:solidFill>
              <a:latin typeface="Roboto"/>
              <a:ea typeface="Roboto"/>
              <a:cs typeface="Roboto"/>
              <a:sym typeface="Roboto"/>
            </a:endParaRPr>
          </a:p>
          <a:p>
            <a:pPr indent="-495300" lvl="0" marL="457200" rtl="0" algn="l">
              <a:lnSpc>
                <a:spcPct val="200000"/>
              </a:lnSpc>
              <a:spcBef>
                <a:spcPts val="0"/>
              </a:spcBef>
              <a:spcAft>
                <a:spcPts val="0"/>
              </a:spcAft>
              <a:buClr>
                <a:schemeClr val="lt1"/>
              </a:buClr>
              <a:buSzPts val="4200"/>
              <a:buFont typeface="Roboto"/>
              <a:buChar char="●"/>
            </a:pPr>
            <a:r>
              <a:rPr lang="en-US" sz="4200">
                <a:solidFill>
                  <a:schemeClr val="lt1"/>
                </a:solidFill>
                <a:latin typeface="Roboto"/>
                <a:ea typeface="Roboto"/>
                <a:cs typeface="Roboto"/>
                <a:sym typeface="Roboto"/>
              </a:rPr>
              <a:t>Incorporate text preprocessing, classification, and model evaluation.</a:t>
            </a:r>
            <a:endParaRPr sz="4200">
              <a:solidFill>
                <a:schemeClr val="lt1"/>
              </a:solidFill>
              <a:latin typeface="Roboto"/>
              <a:ea typeface="Roboto"/>
              <a:cs typeface="Roboto"/>
              <a:sym typeface="Roboto"/>
            </a:endParaRPr>
          </a:p>
          <a:p>
            <a:pPr indent="0" lvl="0" marL="457200" rtl="0" algn="l">
              <a:lnSpc>
                <a:spcPct val="200000"/>
              </a:lnSpc>
              <a:spcBef>
                <a:spcPts val="0"/>
              </a:spcBef>
              <a:spcAft>
                <a:spcPts val="0"/>
              </a:spcAft>
              <a:buNone/>
            </a:pPr>
            <a:r>
              <a:t/>
            </a:r>
            <a:endParaRPr sz="3200">
              <a:solidFill>
                <a:schemeClr val="lt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03" name="Shape 103"/>
        <p:cNvGrpSpPr/>
        <p:nvPr/>
      </p:nvGrpSpPr>
      <p:grpSpPr>
        <a:xfrm>
          <a:off x="0" y="0"/>
          <a:ext cx="0" cy="0"/>
          <a:chOff x="0" y="0"/>
          <a:chExt cx="0" cy="0"/>
        </a:xfrm>
      </p:grpSpPr>
      <p:pic>
        <p:nvPicPr>
          <p:cNvPr id="104" name="Google Shape;104;p15"/>
          <p:cNvPicPr preferRelativeResize="0"/>
          <p:nvPr/>
        </p:nvPicPr>
        <p:blipFill>
          <a:blip r:embed="rId3">
            <a:alphaModFix/>
          </a:blip>
          <a:stretch>
            <a:fillRect/>
          </a:stretch>
        </p:blipFill>
        <p:spPr>
          <a:xfrm>
            <a:off x="-1681250" y="-244100"/>
            <a:ext cx="21650499" cy="12178400"/>
          </a:xfrm>
          <a:prstGeom prst="rect">
            <a:avLst/>
          </a:prstGeom>
          <a:noFill/>
          <a:ln>
            <a:noFill/>
          </a:ln>
        </p:spPr>
      </p:pic>
      <p:grpSp>
        <p:nvGrpSpPr>
          <p:cNvPr id="105" name="Google Shape;105;p15"/>
          <p:cNvGrpSpPr/>
          <p:nvPr/>
        </p:nvGrpSpPr>
        <p:grpSpPr>
          <a:xfrm>
            <a:off x="-62" y="-37"/>
            <a:ext cx="18288118" cy="10287066"/>
            <a:chOff x="0" y="0"/>
            <a:chExt cx="4816592" cy="2709333"/>
          </a:xfrm>
        </p:grpSpPr>
        <p:sp>
          <p:nvSpPr>
            <p:cNvPr id="106" name="Google Shape;106;p15"/>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107" name="Google Shape;107;p15"/>
            <p:cNvSpPr txBox="1"/>
            <p:nvPr/>
          </p:nvSpPr>
          <p:spPr>
            <a:xfrm>
              <a:off x="0" y="38100"/>
              <a:ext cx="4816500" cy="2671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08" name="Google Shape;108;p15"/>
          <p:cNvGrpSpPr/>
          <p:nvPr/>
        </p:nvGrpSpPr>
        <p:grpSpPr>
          <a:xfrm>
            <a:off x="948095" y="256945"/>
            <a:ext cx="5370170" cy="5370170"/>
            <a:chOff x="0" y="0"/>
            <a:chExt cx="812800" cy="812800"/>
          </a:xfrm>
        </p:grpSpPr>
        <p:sp>
          <p:nvSpPr>
            <p:cNvPr id="109" name="Google Shape;109;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rtl="0" algn="ctr">
                <a:lnSpc>
                  <a:spcPct val="120722"/>
                </a:lnSpc>
                <a:spcBef>
                  <a:spcPts val="0"/>
                </a:spcBef>
                <a:spcAft>
                  <a:spcPts val="0"/>
                </a:spcAft>
                <a:buSzPts val="1100"/>
                <a:buNone/>
              </a:pPr>
              <a:r>
                <a:rPr lang="en-US" sz="3000">
                  <a:solidFill>
                    <a:schemeClr val="dk1"/>
                  </a:solidFill>
                  <a:latin typeface="Roboto"/>
                  <a:ea typeface="Roboto"/>
                  <a:cs typeface="Roboto"/>
                  <a:sym typeface="Roboto"/>
                </a:rPr>
                <a:t>The abundance of text data on the web</a:t>
              </a:r>
              <a:endParaRPr sz="3000">
                <a:solidFill>
                  <a:schemeClr val="dk1"/>
                </a:solidFill>
                <a:latin typeface="Roboto"/>
                <a:ea typeface="Roboto"/>
                <a:cs typeface="Roboto"/>
                <a:sym typeface="Roboto"/>
              </a:endParaRPr>
            </a:p>
          </p:txBody>
        </p:sp>
      </p:grpSp>
      <p:grpSp>
        <p:nvGrpSpPr>
          <p:cNvPr id="111" name="Google Shape;111;p15"/>
          <p:cNvGrpSpPr/>
          <p:nvPr/>
        </p:nvGrpSpPr>
        <p:grpSpPr>
          <a:xfrm>
            <a:off x="4460430" y="3160016"/>
            <a:ext cx="5370170" cy="5370170"/>
            <a:chOff x="0" y="0"/>
            <a:chExt cx="812800" cy="812800"/>
          </a:xfrm>
        </p:grpSpPr>
        <p:sp>
          <p:nvSpPr>
            <p:cNvPr id="112" name="Google Shape;112;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ACCB1"/>
                </a:gs>
                <a:gs pos="100000">
                  <a:srgbClr val="E79EB9"/>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13" name="Google Shape;113;p15"/>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rtl="0" algn="ctr">
                <a:lnSpc>
                  <a:spcPct val="120722"/>
                </a:lnSpc>
                <a:spcBef>
                  <a:spcPts val="0"/>
                </a:spcBef>
                <a:spcAft>
                  <a:spcPts val="0"/>
                </a:spcAft>
                <a:buSzPts val="1100"/>
                <a:buNone/>
              </a:pPr>
              <a:r>
                <a:rPr lang="en-US" sz="3000">
                  <a:solidFill>
                    <a:schemeClr val="dk1"/>
                  </a:solidFill>
                  <a:latin typeface="Roboto"/>
                  <a:ea typeface="Roboto"/>
                  <a:cs typeface="Roboto"/>
                  <a:sym typeface="Roboto"/>
                </a:rPr>
                <a:t>Importance of sentiment analysis</a:t>
              </a:r>
              <a:endParaRPr sz="3000">
                <a:solidFill>
                  <a:schemeClr val="dk1"/>
                </a:solidFill>
                <a:latin typeface="Roboto"/>
                <a:ea typeface="Roboto"/>
                <a:cs typeface="Roboto"/>
                <a:sym typeface="Roboto"/>
              </a:endParaRPr>
            </a:p>
          </p:txBody>
        </p:sp>
      </p:grpSp>
      <p:grpSp>
        <p:nvGrpSpPr>
          <p:cNvPr id="114" name="Google Shape;114;p15"/>
          <p:cNvGrpSpPr/>
          <p:nvPr/>
        </p:nvGrpSpPr>
        <p:grpSpPr>
          <a:xfrm>
            <a:off x="12152367" y="3160016"/>
            <a:ext cx="5370170" cy="5370170"/>
            <a:chOff x="0" y="0"/>
            <a:chExt cx="812800" cy="812800"/>
          </a:xfrm>
        </p:grpSpPr>
        <p:sp>
          <p:nvSpPr>
            <p:cNvPr id="115" name="Google Shape;115;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FACCB1"/>
                </a:gs>
                <a:gs pos="100000">
                  <a:srgbClr val="E79EB9"/>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16" name="Google Shape;116;p15"/>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rtl="0" algn="ctr">
                <a:lnSpc>
                  <a:spcPct val="115000"/>
                </a:lnSpc>
                <a:spcBef>
                  <a:spcPts val="1200"/>
                </a:spcBef>
                <a:spcAft>
                  <a:spcPts val="1200"/>
                </a:spcAft>
                <a:buNone/>
              </a:pPr>
              <a:r>
                <a:rPr lang="en-US" sz="3000">
                  <a:solidFill>
                    <a:schemeClr val="dk1"/>
                  </a:solidFill>
                  <a:latin typeface="Roboto"/>
                  <a:ea typeface="Roboto"/>
                  <a:cs typeface="Roboto"/>
                  <a:sym typeface="Roboto"/>
                </a:rPr>
                <a:t>Use machine learning to classify reviews</a:t>
              </a:r>
              <a:endParaRPr sz="3000">
                <a:solidFill>
                  <a:schemeClr val="dk1"/>
                </a:solidFill>
                <a:latin typeface="Roboto"/>
                <a:ea typeface="Roboto"/>
                <a:cs typeface="Roboto"/>
                <a:sym typeface="Roboto"/>
              </a:endParaRPr>
            </a:p>
          </p:txBody>
        </p:sp>
      </p:grpSp>
      <p:grpSp>
        <p:nvGrpSpPr>
          <p:cNvPr id="117" name="Google Shape;117;p15"/>
          <p:cNvGrpSpPr/>
          <p:nvPr/>
        </p:nvGrpSpPr>
        <p:grpSpPr>
          <a:xfrm>
            <a:off x="8141240" y="256945"/>
            <a:ext cx="5370170" cy="5370170"/>
            <a:chOff x="0" y="0"/>
            <a:chExt cx="812800" cy="812800"/>
          </a:xfrm>
        </p:grpSpPr>
        <p:sp>
          <p:nvSpPr>
            <p:cNvPr id="118" name="Google Shape;118;p15"/>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19" name="Google Shape;119;p15"/>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rtl="0" algn="ctr">
                <a:lnSpc>
                  <a:spcPct val="120722"/>
                </a:lnSpc>
                <a:spcBef>
                  <a:spcPts val="0"/>
                </a:spcBef>
                <a:spcAft>
                  <a:spcPts val="0"/>
                </a:spcAft>
                <a:buSzPts val="1100"/>
                <a:buNone/>
              </a:pPr>
              <a:r>
                <a:rPr lang="en-US" sz="3000">
                  <a:solidFill>
                    <a:schemeClr val="dk1"/>
                  </a:solidFill>
                  <a:latin typeface="Roboto"/>
                  <a:ea typeface="Roboto"/>
                  <a:cs typeface="Roboto"/>
                  <a:sym typeface="Roboto"/>
                </a:rPr>
                <a:t>Focus on IMDB Movie Reviews Dataset</a:t>
              </a:r>
              <a:endParaRPr sz="3000">
                <a:solidFill>
                  <a:schemeClr val="dk1"/>
                </a:solidFill>
                <a:latin typeface="Roboto"/>
                <a:ea typeface="Roboto"/>
                <a:cs typeface="Roboto"/>
                <a:sym typeface="Roboto"/>
              </a:endParaRPr>
            </a:p>
          </p:txBody>
        </p:sp>
      </p:grpSp>
      <p:sp>
        <p:nvSpPr>
          <p:cNvPr id="120" name="Google Shape;120;p15"/>
          <p:cNvSpPr txBox="1"/>
          <p:nvPr/>
        </p:nvSpPr>
        <p:spPr>
          <a:xfrm>
            <a:off x="3988507" y="8669063"/>
            <a:ext cx="10311000" cy="771600"/>
          </a:xfrm>
          <a:prstGeom prst="rect">
            <a:avLst/>
          </a:prstGeom>
          <a:noFill/>
          <a:ln>
            <a:noFill/>
          </a:ln>
        </p:spPr>
        <p:txBody>
          <a:bodyPr anchorCtr="0" anchor="t" bIns="0" lIns="0" spcFirstLastPara="1" rIns="0" wrap="square" tIns="0">
            <a:spAutoFit/>
          </a:bodyPr>
          <a:lstStyle/>
          <a:p>
            <a:pPr indent="0" lvl="0" marL="0" marR="0" rtl="0" algn="ctr">
              <a:lnSpc>
                <a:spcPct val="140004"/>
              </a:lnSpc>
              <a:spcBef>
                <a:spcPts val="0"/>
              </a:spcBef>
              <a:spcAft>
                <a:spcPts val="0"/>
              </a:spcAft>
              <a:buNone/>
            </a:pPr>
            <a:r>
              <a:rPr b="1" lang="en-US" sz="5012">
                <a:solidFill>
                  <a:srgbClr val="FFFFFF"/>
                </a:solidFill>
                <a:latin typeface="Roboto"/>
                <a:ea typeface="Roboto"/>
                <a:cs typeface="Roboto"/>
                <a:sym typeface="Roboto"/>
              </a:rPr>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24" name="Shape 124"/>
        <p:cNvGrpSpPr/>
        <p:nvPr/>
      </p:nvGrpSpPr>
      <p:grpSpPr>
        <a:xfrm>
          <a:off x="0" y="0"/>
          <a:ext cx="0" cy="0"/>
          <a:chOff x="0" y="0"/>
          <a:chExt cx="0" cy="0"/>
        </a:xfrm>
      </p:grpSpPr>
      <p:sp>
        <p:nvSpPr>
          <p:cNvPr id="125" name="Google Shape;125;p16"/>
          <p:cNvSpPr/>
          <p:nvPr/>
        </p:nvSpPr>
        <p:spPr>
          <a:xfrm rot="10800000">
            <a:off x="12139988" y="-1863451"/>
            <a:ext cx="11919793" cy="11949667"/>
          </a:xfrm>
          <a:custGeom>
            <a:rect b="b" l="l" r="r" t="t"/>
            <a:pathLst>
              <a:path extrusionOk="0" h="11949667" w="11919793">
                <a:moveTo>
                  <a:pt x="11919793" y="11949666"/>
                </a:moveTo>
                <a:lnTo>
                  <a:pt x="0" y="11949666"/>
                </a:lnTo>
                <a:lnTo>
                  <a:pt x="0" y="0"/>
                </a:lnTo>
                <a:lnTo>
                  <a:pt x="11919793" y="0"/>
                </a:lnTo>
                <a:lnTo>
                  <a:pt x="11919793" y="11949666"/>
                </a:lnTo>
                <a:close/>
              </a:path>
            </a:pathLst>
          </a:custGeom>
          <a:blipFill rotWithShape="1">
            <a:blip r:embed="rId3">
              <a:alphaModFix/>
            </a:blip>
            <a:stretch>
              <a:fillRect b="0" l="0" r="0" t="0"/>
            </a:stretch>
          </a:blipFill>
          <a:ln>
            <a:noFill/>
          </a:ln>
        </p:spPr>
      </p:sp>
      <p:sp>
        <p:nvSpPr>
          <p:cNvPr id="126" name="Google Shape;126;p16"/>
          <p:cNvSpPr/>
          <p:nvPr/>
        </p:nvSpPr>
        <p:spPr>
          <a:xfrm>
            <a:off x="-5718367" y="-425386"/>
            <a:ext cx="11919793" cy="11949667"/>
          </a:xfrm>
          <a:custGeom>
            <a:rect b="b" l="l" r="r" t="t"/>
            <a:pathLst>
              <a:path extrusionOk="0" h="11949667" w="11919793">
                <a:moveTo>
                  <a:pt x="0" y="0"/>
                </a:moveTo>
                <a:lnTo>
                  <a:pt x="11919793" y="0"/>
                </a:lnTo>
                <a:lnTo>
                  <a:pt x="11919793" y="11949667"/>
                </a:lnTo>
                <a:lnTo>
                  <a:pt x="0" y="11949667"/>
                </a:lnTo>
                <a:lnTo>
                  <a:pt x="0" y="0"/>
                </a:lnTo>
                <a:close/>
              </a:path>
            </a:pathLst>
          </a:custGeom>
          <a:blipFill rotWithShape="1">
            <a:blip r:embed="rId3">
              <a:alphaModFix/>
            </a:blip>
            <a:stretch>
              <a:fillRect b="0" l="0" r="0" t="0"/>
            </a:stretch>
          </a:blipFill>
          <a:ln>
            <a:noFill/>
          </a:ln>
        </p:spPr>
      </p:sp>
      <p:sp>
        <p:nvSpPr>
          <p:cNvPr id="127" name="Google Shape;127;p16"/>
          <p:cNvSpPr/>
          <p:nvPr/>
        </p:nvSpPr>
        <p:spPr>
          <a:xfrm>
            <a:off x="4754730" y="5304992"/>
            <a:ext cx="4248482" cy="4248482"/>
          </a:xfrm>
          <a:custGeom>
            <a:rect b="b" l="l" r="r" t="t"/>
            <a:pathLst>
              <a:path extrusionOk="0" h="4248482" w="4248482">
                <a:moveTo>
                  <a:pt x="0" y="0"/>
                </a:moveTo>
                <a:lnTo>
                  <a:pt x="4248482" y="0"/>
                </a:lnTo>
                <a:lnTo>
                  <a:pt x="4248482" y="4248483"/>
                </a:lnTo>
                <a:lnTo>
                  <a:pt x="0" y="4248483"/>
                </a:lnTo>
                <a:lnTo>
                  <a:pt x="0" y="0"/>
                </a:lnTo>
                <a:close/>
              </a:path>
            </a:pathLst>
          </a:custGeom>
          <a:blipFill rotWithShape="1">
            <a:blip r:embed="rId4">
              <a:alphaModFix/>
            </a:blip>
            <a:stretch>
              <a:fillRect b="0" l="0" r="0" t="0"/>
            </a:stretch>
          </a:blipFill>
          <a:ln>
            <a:noFill/>
          </a:ln>
        </p:spPr>
      </p:sp>
      <p:sp>
        <p:nvSpPr>
          <p:cNvPr id="128" name="Google Shape;128;p16"/>
          <p:cNvSpPr/>
          <p:nvPr/>
        </p:nvSpPr>
        <p:spPr>
          <a:xfrm flipH="1">
            <a:off x="9284788" y="5304992"/>
            <a:ext cx="4248482" cy="4248482"/>
          </a:xfrm>
          <a:custGeom>
            <a:rect b="b" l="l" r="r" t="t"/>
            <a:pathLst>
              <a:path extrusionOk="0" h="4248482" w="4248482">
                <a:moveTo>
                  <a:pt x="4248482" y="0"/>
                </a:moveTo>
                <a:lnTo>
                  <a:pt x="0" y="0"/>
                </a:lnTo>
                <a:lnTo>
                  <a:pt x="0" y="4248483"/>
                </a:lnTo>
                <a:lnTo>
                  <a:pt x="4248482" y="4248483"/>
                </a:lnTo>
                <a:lnTo>
                  <a:pt x="4248482" y="0"/>
                </a:lnTo>
                <a:close/>
              </a:path>
            </a:pathLst>
          </a:custGeom>
          <a:blipFill rotWithShape="1">
            <a:blip r:embed="rId4">
              <a:alphaModFix/>
            </a:blip>
            <a:stretch>
              <a:fillRect b="0" l="0" r="0" t="0"/>
            </a:stretch>
          </a:blipFill>
          <a:ln>
            <a:noFill/>
          </a:ln>
        </p:spPr>
      </p:sp>
      <p:grpSp>
        <p:nvGrpSpPr>
          <p:cNvPr id="129" name="Google Shape;129;p16"/>
          <p:cNvGrpSpPr/>
          <p:nvPr/>
        </p:nvGrpSpPr>
        <p:grpSpPr>
          <a:xfrm>
            <a:off x="-62" y="-37"/>
            <a:ext cx="18288118" cy="10287066"/>
            <a:chOff x="0" y="0"/>
            <a:chExt cx="4816592" cy="2709333"/>
          </a:xfrm>
        </p:grpSpPr>
        <p:sp>
          <p:nvSpPr>
            <p:cNvPr id="130" name="Google Shape;130;p16"/>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131" name="Google Shape;131;p16"/>
            <p:cNvSpPr txBox="1"/>
            <p:nvPr/>
          </p:nvSpPr>
          <p:spPr>
            <a:xfrm>
              <a:off x="0" y="38100"/>
              <a:ext cx="4816500" cy="2671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32" name="Google Shape;132;p16"/>
          <p:cNvSpPr/>
          <p:nvPr/>
        </p:nvSpPr>
        <p:spPr>
          <a:xfrm flipH="1" rot="10800000">
            <a:off x="4754730" y="733525"/>
            <a:ext cx="4248482" cy="4248482"/>
          </a:xfrm>
          <a:custGeom>
            <a:rect b="b" l="l" r="r" t="t"/>
            <a:pathLst>
              <a:path extrusionOk="0" h="4248482" w="4248482">
                <a:moveTo>
                  <a:pt x="0" y="4248483"/>
                </a:moveTo>
                <a:lnTo>
                  <a:pt x="4248482" y="4248483"/>
                </a:lnTo>
                <a:lnTo>
                  <a:pt x="4248482" y="0"/>
                </a:lnTo>
                <a:lnTo>
                  <a:pt x="0" y="0"/>
                </a:lnTo>
                <a:lnTo>
                  <a:pt x="0" y="4248483"/>
                </a:lnTo>
                <a:close/>
              </a:path>
            </a:pathLst>
          </a:custGeom>
          <a:blipFill rotWithShape="1">
            <a:blip r:embed="rId4">
              <a:alphaModFix/>
            </a:blip>
            <a:stretch>
              <a:fillRect b="0" l="0" r="0" t="0"/>
            </a:stretch>
          </a:blipFill>
          <a:ln>
            <a:noFill/>
          </a:ln>
        </p:spPr>
      </p:sp>
      <p:sp>
        <p:nvSpPr>
          <p:cNvPr id="133" name="Google Shape;133;p16"/>
          <p:cNvSpPr/>
          <p:nvPr/>
        </p:nvSpPr>
        <p:spPr>
          <a:xfrm rot="10800000">
            <a:off x="9284788" y="733525"/>
            <a:ext cx="4248482" cy="4248482"/>
          </a:xfrm>
          <a:custGeom>
            <a:rect b="b" l="l" r="r" t="t"/>
            <a:pathLst>
              <a:path extrusionOk="0" h="4248482" w="4248482">
                <a:moveTo>
                  <a:pt x="4248482" y="4248483"/>
                </a:moveTo>
                <a:lnTo>
                  <a:pt x="0" y="4248483"/>
                </a:lnTo>
                <a:lnTo>
                  <a:pt x="0" y="0"/>
                </a:lnTo>
                <a:lnTo>
                  <a:pt x="4248482" y="0"/>
                </a:lnTo>
                <a:lnTo>
                  <a:pt x="4248482" y="4248483"/>
                </a:lnTo>
                <a:close/>
              </a:path>
            </a:pathLst>
          </a:custGeom>
          <a:blipFill rotWithShape="1">
            <a:blip r:embed="rId4">
              <a:alphaModFix/>
            </a:blip>
            <a:stretch>
              <a:fillRect b="0" l="0" r="0" t="0"/>
            </a:stretch>
          </a:blipFill>
          <a:ln>
            <a:noFill/>
          </a:ln>
        </p:spPr>
      </p:sp>
      <p:sp>
        <p:nvSpPr>
          <p:cNvPr id="134" name="Google Shape;134;p16"/>
          <p:cNvSpPr txBox="1"/>
          <p:nvPr/>
        </p:nvSpPr>
        <p:spPr>
          <a:xfrm>
            <a:off x="5742000" y="1726675"/>
            <a:ext cx="3129300" cy="34032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b="1" lang="en-US" sz="3200">
                <a:solidFill>
                  <a:schemeClr val="lt1"/>
                </a:solidFill>
                <a:latin typeface="Roboto"/>
                <a:ea typeface="Roboto"/>
                <a:cs typeface="Roboto"/>
                <a:sym typeface="Roboto"/>
              </a:rPr>
              <a:t>IMDB Movie Reviews Dataset</a:t>
            </a:r>
            <a:endParaRPr b="1" sz="3200">
              <a:solidFill>
                <a:schemeClr val="lt1"/>
              </a:solidFill>
              <a:latin typeface="Roboto"/>
              <a:ea typeface="Roboto"/>
              <a:cs typeface="Roboto"/>
              <a:sym typeface="Roboto"/>
            </a:endParaRPr>
          </a:p>
          <a:p>
            <a:pPr indent="0" lvl="0" marL="0" rtl="0" algn="r">
              <a:lnSpc>
                <a:spcPct val="115000"/>
              </a:lnSpc>
              <a:spcBef>
                <a:spcPts val="0"/>
              </a:spcBef>
              <a:spcAft>
                <a:spcPts val="0"/>
              </a:spcAft>
              <a:buNone/>
            </a:pPr>
            <a:r>
              <a:t/>
            </a:r>
            <a:endParaRPr sz="3200">
              <a:solidFill>
                <a:schemeClr val="lt1"/>
              </a:solidFill>
              <a:latin typeface="Roboto"/>
              <a:ea typeface="Roboto"/>
              <a:cs typeface="Roboto"/>
              <a:sym typeface="Roboto"/>
            </a:endParaRPr>
          </a:p>
          <a:p>
            <a:pPr indent="-393700" lvl="0" marL="457200" rtl="0" algn="r">
              <a:lnSpc>
                <a:spcPct val="115000"/>
              </a:lnSpc>
              <a:spcBef>
                <a:spcPts val="0"/>
              </a:spcBef>
              <a:spcAft>
                <a:spcPts val="0"/>
              </a:spcAft>
              <a:buClr>
                <a:schemeClr val="lt1"/>
              </a:buClr>
              <a:buSzPts val="2600"/>
              <a:buFont typeface="Roboto"/>
              <a:buChar char="-"/>
            </a:pPr>
            <a:r>
              <a:rPr lang="en-US" sz="2600">
                <a:solidFill>
                  <a:schemeClr val="lt1"/>
                </a:solidFill>
                <a:latin typeface="Roboto"/>
                <a:ea typeface="Roboto"/>
                <a:cs typeface="Roboto"/>
                <a:sym typeface="Roboto"/>
              </a:rPr>
              <a:t>50,000 Reviews</a:t>
            </a:r>
            <a:endParaRPr sz="2600">
              <a:solidFill>
                <a:schemeClr val="lt1"/>
              </a:solidFill>
              <a:latin typeface="Roboto"/>
              <a:ea typeface="Roboto"/>
              <a:cs typeface="Roboto"/>
              <a:sym typeface="Roboto"/>
            </a:endParaRPr>
          </a:p>
          <a:p>
            <a:pPr indent="0" lvl="0" marL="457200" rtl="0" algn="r">
              <a:lnSpc>
                <a:spcPct val="115000"/>
              </a:lnSpc>
              <a:spcBef>
                <a:spcPts val="0"/>
              </a:spcBef>
              <a:spcAft>
                <a:spcPts val="0"/>
              </a:spcAft>
              <a:buNone/>
            </a:pPr>
            <a:r>
              <a:t/>
            </a:r>
            <a:endParaRPr sz="3200">
              <a:solidFill>
                <a:schemeClr val="lt1"/>
              </a:solidFill>
              <a:latin typeface="Roboto"/>
              <a:ea typeface="Roboto"/>
              <a:cs typeface="Roboto"/>
              <a:sym typeface="Roboto"/>
            </a:endParaRPr>
          </a:p>
        </p:txBody>
      </p:sp>
      <p:sp>
        <p:nvSpPr>
          <p:cNvPr id="135" name="Google Shape;135;p16"/>
          <p:cNvSpPr txBox="1"/>
          <p:nvPr/>
        </p:nvSpPr>
        <p:spPr>
          <a:xfrm>
            <a:off x="9682125" y="5548500"/>
            <a:ext cx="3129300" cy="2270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3200">
                <a:solidFill>
                  <a:schemeClr val="lt1"/>
                </a:solidFill>
                <a:latin typeface="Roboto"/>
                <a:ea typeface="Roboto"/>
                <a:cs typeface="Roboto"/>
                <a:sym typeface="Roboto"/>
              </a:rPr>
              <a:t>Training Data</a:t>
            </a:r>
            <a:endParaRPr b="1" sz="3200">
              <a:solidFill>
                <a:schemeClr val="lt1"/>
              </a:solidFill>
              <a:latin typeface="Roboto"/>
              <a:ea typeface="Roboto"/>
              <a:cs typeface="Roboto"/>
              <a:sym typeface="Roboto"/>
            </a:endParaRPr>
          </a:p>
          <a:p>
            <a:pPr indent="0" lvl="0" marL="0" rtl="0" algn="l">
              <a:lnSpc>
                <a:spcPct val="115000"/>
              </a:lnSpc>
              <a:spcBef>
                <a:spcPts val="0"/>
              </a:spcBef>
              <a:spcAft>
                <a:spcPts val="0"/>
              </a:spcAft>
              <a:buNone/>
            </a:pPr>
            <a:r>
              <a:t/>
            </a:r>
            <a:endParaRPr sz="3200">
              <a:solidFill>
                <a:schemeClr val="lt1"/>
              </a:solidFill>
              <a:latin typeface="Roboto"/>
              <a:ea typeface="Roboto"/>
              <a:cs typeface="Roboto"/>
              <a:sym typeface="Roboto"/>
            </a:endParaRPr>
          </a:p>
          <a:p>
            <a:pPr indent="-393700" lvl="0" marL="457200" rtl="0" algn="l">
              <a:lnSpc>
                <a:spcPct val="115000"/>
              </a:lnSpc>
              <a:spcBef>
                <a:spcPts val="0"/>
              </a:spcBef>
              <a:spcAft>
                <a:spcPts val="0"/>
              </a:spcAft>
              <a:buClr>
                <a:schemeClr val="lt1"/>
              </a:buClr>
              <a:buSzPts val="2600"/>
              <a:buFont typeface="Roboto"/>
              <a:buChar char="-"/>
            </a:pPr>
            <a:r>
              <a:rPr lang="en-US" sz="2600">
                <a:solidFill>
                  <a:schemeClr val="lt1"/>
                </a:solidFill>
                <a:latin typeface="Roboto"/>
                <a:ea typeface="Roboto"/>
                <a:cs typeface="Roboto"/>
                <a:sym typeface="Roboto"/>
              </a:rPr>
              <a:t>25,000 Reviews</a:t>
            </a:r>
            <a:endParaRPr sz="2600">
              <a:solidFill>
                <a:schemeClr val="lt1"/>
              </a:solidFill>
              <a:latin typeface="Roboto"/>
              <a:ea typeface="Roboto"/>
              <a:cs typeface="Roboto"/>
              <a:sym typeface="Roboto"/>
            </a:endParaRPr>
          </a:p>
          <a:p>
            <a:pPr indent="0" lvl="0" marL="457200" rtl="0" algn="l">
              <a:lnSpc>
                <a:spcPct val="115000"/>
              </a:lnSpc>
              <a:spcBef>
                <a:spcPts val="0"/>
              </a:spcBef>
              <a:spcAft>
                <a:spcPts val="0"/>
              </a:spcAft>
              <a:buNone/>
            </a:pPr>
            <a:r>
              <a:t/>
            </a:r>
            <a:endParaRPr sz="3200">
              <a:solidFill>
                <a:schemeClr val="lt1"/>
              </a:solidFill>
              <a:latin typeface="Roboto"/>
              <a:ea typeface="Roboto"/>
              <a:cs typeface="Roboto"/>
              <a:sym typeface="Roboto"/>
            </a:endParaRPr>
          </a:p>
        </p:txBody>
      </p:sp>
      <p:sp>
        <p:nvSpPr>
          <p:cNvPr id="136" name="Google Shape;136;p16"/>
          <p:cNvSpPr txBox="1"/>
          <p:nvPr/>
        </p:nvSpPr>
        <p:spPr>
          <a:xfrm>
            <a:off x="5559375" y="5548500"/>
            <a:ext cx="3129300" cy="2270400"/>
          </a:xfrm>
          <a:prstGeom prst="rect">
            <a:avLst/>
          </a:prstGeom>
          <a:noFill/>
          <a:ln>
            <a:noFill/>
          </a:ln>
        </p:spPr>
        <p:txBody>
          <a:bodyPr anchorCtr="0" anchor="t" bIns="91425" lIns="91425" spcFirstLastPara="1" rIns="91425" wrap="square" tIns="91425">
            <a:spAutoFit/>
          </a:bodyPr>
          <a:lstStyle/>
          <a:p>
            <a:pPr indent="0" lvl="0" marL="0" rtl="0" algn="r">
              <a:lnSpc>
                <a:spcPct val="115000"/>
              </a:lnSpc>
              <a:spcBef>
                <a:spcPts val="0"/>
              </a:spcBef>
              <a:spcAft>
                <a:spcPts val="0"/>
              </a:spcAft>
              <a:buNone/>
            </a:pPr>
            <a:r>
              <a:rPr b="1" lang="en-US" sz="3200">
                <a:solidFill>
                  <a:schemeClr val="lt1"/>
                </a:solidFill>
                <a:latin typeface="Roboto"/>
                <a:ea typeface="Roboto"/>
                <a:cs typeface="Roboto"/>
                <a:sym typeface="Roboto"/>
              </a:rPr>
              <a:t>Testing Data</a:t>
            </a:r>
            <a:endParaRPr b="1" sz="3200">
              <a:solidFill>
                <a:schemeClr val="lt1"/>
              </a:solidFill>
              <a:latin typeface="Roboto"/>
              <a:ea typeface="Roboto"/>
              <a:cs typeface="Roboto"/>
              <a:sym typeface="Roboto"/>
            </a:endParaRPr>
          </a:p>
          <a:p>
            <a:pPr indent="0" lvl="0" marL="0" rtl="0" algn="r">
              <a:lnSpc>
                <a:spcPct val="115000"/>
              </a:lnSpc>
              <a:spcBef>
                <a:spcPts val="0"/>
              </a:spcBef>
              <a:spcAft>
                <a:spcPts val="0"/>
              </a:spcAft>
              <a:buNone/>
            </a:pPr>
            <a:r>
              <a:t/>
            </a:r>
            <a:endParaRPr sz="3200">
              <a:solidFill>
                <a:schemeClr val="lt1"/>
              </a:solidFill>
              <a:latin typeface="Roboto"/>
              <a:ea typeface="Roboto"/>
              <a:cs typeface="Roboto"/>
              <a:sym typeface="Roboto"/>
            </a:endParaRPr>
          </a:p>
          <a:p>
            <a:pPr indent="-393700" lvl="0" marL="457200" rtl="0" algn="r">
              <a:lnSpc>
                <a:spcPct val="115000"/>
              </a:lnSpc>
              <a:spcBef>
                <a:spcPts val="0"/>
              </a:spcBef>
              <a:spcAft>
                <a:spcPts val="0"/>
              </a:spcAft>
              <a:buClr>
                <a:schemeClr val="lt1"/>
              </a:buClr>
              <a:buSzPts val="2600"/>
              <a:buFont typeface="Roboto"/>
              <a:buChar char="-"/>
            </a:pPr>
            <a:r>
              <a:rPr lang="en-US" sz="2600">
                <a:solidFill>
                  <a:schemeClr val="lt1"/>
                </a:solidFill>
                <a:latin typeface="Roboto"/>
                <a:ea typeface="Roboto"/>
                <a:cs typeface="Roboto"/>
                <a:sym typeface="Roboto"/>
              </a:rPr>
              <a:t>25,000 Reviews</a:t>
            </a:r>
            <a:endParaRPr sz="2600">
              <a:solidFill>
                <a:schemeClr val="lt1"/>
              </a:solidFill>
              <a:latin typeface="Roboto"/>
              <a:ea typeface="Roboto"/>
              <a:cs typeface="Roboto"/>
              <a:sym typeface="Roboto"/>
            </a:endParaRPr>
          </a:p>
          <a:p>
            <a:pPr indent="0" lvl="0" marL="457200" rtl="0" algn="r">
              <a:lnSpc>
                <a:spcPct val="115000"/>
              </a:lnSpc>
              <a:spcBef>
                <a:spcPts val="0"/>
              </a:spcBef>
              <a:spcAft>
                <a:spcPts val="0"/>
              </a:spcAft>
              <a:buNone/>
            </a:pPr>
            <a:r>
              <a:t/>
            </a:r>
            <a:endParaRPr sz="3200">
              <a:solidFill>
                <a:schemeClr val="lt1"/>
              </a:solidFill>
              <a:latin typeface="Roboto"/>
              <a:ea typeface="Roboto"/>
              <a:cs typeface="Roboto"/>
              <a:sym typeface="Roboto"/>
            </a:endParaRPr>
          </a:p>
        </p:txBody>
      </p:sp>
      <p:sp>
        <p:nvSpPr>
          <p:cNvPr id="137" name="Google Shape;137;p16"/>
          <p:cNvSpPr txBox="1"/>
          <p:nvPr/>
        </p:nvSpPr>
        <p:spPr>
          <a:xfrm>
            <a:off x="9619550" y="1726675"/>
            <a:ext cx="3477600" cy="3204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3200">
                <a:solidFill>
                  <a:schemeClr val="lt1"/>
                </a:solidFill>
                <a:latin typeface="Roboto"/>
                <a:ea typeface="Roboto"/>
                <a:cs typeface="Roboto"/>
                <a:sym typeface="Roboto"/>
              </a:rPr>
              <a:t>Balanced Sentiments</a:t>
            </a:r>
            <a:endParaRPr b="1" sz="3200">
              <a:solidFill>
                <a:schemeClr val="lt1"/>
              </a:solidFill>
              <a:latin typeface="Roboto"/>
              <a:ea typeface="Roboto"/>
              <a:cs typeface="Roboto"/>
              <a:sym typeface="Roboto"/>
            </a:endParaRPr>
          </a:p>
          <a:p>
            <a:pPr indent="0" lvl="0" marL="457200" rtl="0" algn="l">
              <a:lnSpc>
                <a:spcPct val="115000"/>
              </a:lnSpc>
              <a:spcBef>
                <a:spcPts val="0"/>
              </a:spcBef>
              <a:spcAft>
                <a:spcPts val="0"/>
              </a:spcAft>
              <a:buNone/>
            </a:pPr>
            <a:r>
              <a:t/>
            </a:r>
            <a:endParaRPr sz="3200">
              <a:solidFill>
                <a:schemeClr val="lt1"/>
              </a:solidFill>
              <a:latin typeface="Roboto"/>
              <a:ea typeface="Roboto"/>
              <a:cs typeface="Roboto"/>
              <a:sym typeface="Roboto"/>
            </a:endParaRPr>
          </a:p>
          <a:p>
            <a:pPr indent="-393700" lvl="0" marL="457200" rtl="0" algn="l">
              <a:lnSpc>
                <a:spcPct val="115000"/>
              </a:lnSpc>
              <a:spcBef>
                <a:spcPts val="0"/>
              </a:spcBef>
              <a:spcAft>
                <a:spcPts val="0"/>
              </a:spcAft>
              <a:buClr>
                <a:schemeClr val="lt1"/>
              </a:buClr>
              <a:buSzPts val="2600"/>
              <a:buFont typeface="Roboto"/>
              <a:buChar char="-"/>
            </a:pPr>
            <a:r>
              <a:rPr lang="en-US" sz="2600">
                <a:solidFill>
                  <a:schemeClr val="lt1"/>
                </a:solidFill>
                <a:latin typeface="Roboto"/>
                <a:ea typeface="Roboto"/>
                <a:cs typeface="Roboto"/>
                <a:sym typeface="Roboto"/>
              </a:rPr>
              <a:t>Equal number of positive and negative reviews</a:t>
            </a:r>
            <a:endParaRPr sz="2600">
              <a:solidFill>
                <a:schemeClr val="lt1"/>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41" name="Shape 141"/>
        <p:cNvGrpSpPr/>
        <p:nvPr/>
      </p:nvGrpSpPr>
      <p:grpSpPr>
        <a:xfrm>
          <a:off x="0" y="0"/>
          <a:ext cx="0" cy="0"/>
          <a:chOff x="0" y="0"/>
          <a:chExt cx="0" cy="0"/>
        </a:xfrm>
      </p:grpSpPr>
      <p:sp>
        <p:nvSpPr>
          <p:cNvPr id="142" name="Google Shape;142;p17"/>
          <p:cNvSpPr/>
          <p:nvPr/>
        </p:nvSpPr>
        <p:spPr>
          <a:xfrm>
            <a:off x="43588" y="-2909316"/>
            <a:ext cx="14295859" cy="14331688"/>
          </a:xfrm>
          <a:custGeom>
            <a:rect b="b" l="l" r="r" t="t"/>
            <a:pathLst>
              <a:path extrusionOk="0" h="14331688" w="14295859">
                <a:moveTo>
                  <a:pt x="0" y="0"/>
                </a:moveTo>
                <a:lnTo>
                  <a:pt x="14295859" y="0"/>
                </a:lnTo>
                <a:lnTo>
                  <a:pt x="14295859" y="14331688"/>
                </a:lnTo>
                <a:lnTo>
                  <a:pt x="0" y="14331688"/>
                </a:lnTo>
                <a:lnTo>
                  <a:pt x="0" y="0"/>
                </a:lnTo>
                <a:close/>
              </a:path>
            </a:pathLst>
          </a:custGeom>
          <a:blipFill rotWithShape="1">
            <a:blip r:embed="rId3">
              <a:alphaModFix/>
            </a:blip>
            <a:stretch>
              <a:fillRect b="0" l="0" r="0" t="0"/>
            </a:stretch>
          </a:blipFill>
          <a:ln>
            <a:noFill/>
          </a:ln>
        </p:spPr>
      </p:sp>
      <p:grpSp>
        <p:nvGrpSpPr>
          <p:cNvPr id="143" name="Google Shape;143;p17"/>
          <p:cNvGrpSpPr/>
          <p:nvPr/>
        </p:nvGrpSpPr>
        <p:grpSpPr>
          <a:xfrm>
            <a:off x="0" y="0"/>
            <a:ext cx="18288000" cy="10287000"/>
            <a:chOff x="0" y="0"/>
            <a:chExt cx="4816593" cy="2709333"/>
          </a:xfrm>
        </p:grpSpPr>
        <p:sp>
          <p:nvSpPr>
            <p:cNvPr id="144" name="Google Shape;144;p17"/>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145" name="Google Shape;145;p17"/>
            <p:cNvSpPr txBox="1"/>
            <p:nvPr/>
          </p:nvSpPr>
          <p:spPr>
            <a:xfrm>
              <a:off x="0" y="38100"/>
              <a:ext cx="4816593" cy="2671233"/>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46" name="Google Shape;146;p17"/>
          <p:cNvSpPr txBox="1"/>
          <p:nvPr/>
        </p:nvSpPr>
        <p:spPr>
          <a:xfrm>
            <a:off x="10355322" y="1741667"/>
            <a:ext cx="7431900" cy="2659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US" sz="7200">
                <a:solidFill>
                  <a:srgbClr val="E79EB9"/>
                </a:solidFill>
                <a:latin typeface="Roboto"/>
                <a:ea typeface="Roboto"/>
                <a:cs typeface="Roboto"/>
                <a:sym typeface="Roboto"/>
              </a:rPr>
              <a:t>Data Set Dictionary</a:t>
            </a:r>
            <a:endParaRPr b="1">
              <a:latin typeface="Roboto"/>
              <a:ea typeface="Roboto"/>
              <a:cs typeface="Roboto"/>
              <a:sym typeface="Roboto"/>
            </a:endParaRPr>
          </a:p>
        </p:txBody>
      </p:sp>
      <p:grpSp>
        <p:nvGrpSpPr>
          <p:cNvPr id="147" name="Google Shape;147;p17"/>
          <p:cNvGrpSpPr/>
          <p:nvPr/>
        </p:nvGrpSpPr>
        <p:grpSpPr>
          <a:xfrm>
            <a:off x="322400" y="176350"/>
            <a:ext cx="6861007" cy="6481186"/>
            <a:chOff x="0" y="0"/>
            <a:chExt cx="812800" cy="812800"/>
          </a:xfrm>
        </p:grpSpPr>
        <p:sp>
          <p:nvSpPr>
            <p:cNvPr id="148" name="Google Shape;148;p17"/>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49" name="Google Shape;149;p17"/>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rtl="0" algn="ctr">
                <a:lnSpc>
                  <a:spcPct val="120722"/>
                </a:lnSpc>
                <a:spcBef>
                  <a:spcPts val="0"/>
                </a:spcBef>
                <a:spcAft>
                  <a:spcPts val="0"/>
                </a:spcAft>
                <a:buSzPts val="1100"/>
                <a:buNone/>
              </a:pPr>
              <a:r>
                <a:rPr b="1" lang="en-US" sz="3000">
                  <a:solidFill>
                    <a:schemeClr val="dk1"/>
                  </a:solidFill>
                  <a:latin typeface="Roboto"/>
                  <a:ea typeface="Roboto"/>
                  <a:cs typeface="Roboto"/>
                  <a:sym typeface="Roboto"/>
                </a:rPr>
                <a:t>Review:</a:t>
              </a:r>
              <a:r>
                <a:rPr lang="en-US" sz="3000">
                  <a:solidFill>
                    <a:schemeClr val="dk1"/>
                  </a:solidFill>
                  <a:latin typeface="Roboto"/>
                  <a:ea typeface="Roboto"/>
                  <a:cs typeface="Roboto"/>
                  <a:sym typeface="Roboto"/>
                </a:rPr>
                <a:t> Text of the movie review written by users.</a:t>
              </a:r>
              <a:endParaRPr sz="3000">
                <a:solidFill>
                  <a:schemeClr val="dk1"/>
                </a:solidFill>
                <a:latin typeface="Roboto"/>
                <a:ea typeface="Roboto"/>
                <a:cs typeface="Roboto"/>
                <a:sym typeface="Roboto"/>
              </a:endParaRPr>
            </a:p>
          </p:txBody>
        </p:sp>
      </p:grpSp>
      <p:sp>
        <p:nvSpPr>
          <p:cNvPr id="150" name="Google Shape;150;p17"/>
          <p:cNvSpPr/>
          <p:nvPr/>
        </p:nvSpPr>
        <p:spPr>
          <a:xfrm>
            <a:off x="4104911" y="4116099"/>
            <a:ext cx="6173216" cy="59944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914400" rtl="0" algn="l">
              <a:lnSpc>
                <a:spcPct val="115000"/>
              </a:lnSpc>
              <a:spcBef>
                <a:spcPts val="1200"/>
              </a:spcBef>
              <a:spcAft>
                <a:spcPts val="1200"/>
              </a:spcAft>
              <a:buNone/>
            </a:pPr>
            <a:r>
              <a:rPr b="1" lang="en-US" sz="3000">
                <a:solidFill>
                  <a:schemeClr val="dk1"/>
                </a:solidFill>
                <a:latin typeface="Roboto"/>
                <a:ea typeface="Roboto"/>
                <a:cs typeface="Roboto"/>
                <a:sym typeface="Roboto"/>
              </a:rPr>
              <a:t>Sentiment:</a:t>
            </a:r>
            <a:r>
              <a:rPr lang="en-US" sz="3000">
                <a:solidFill>
                  <a:schemeClr val="dk1"/>
                </a:solidFill>
                <a:latin typeface="Roboto"/>
                <a:ea typeface="Roboto"/>
                <a:cs typeface="Roboto"/>
                <a:sym typeface="Roboto"/>
              </a:rPr>
              <a:t> Labeled as “positive” or “negative”.</a:t>
            </a:r>
            <a:endParaRPr sz="300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54" name="Shape 154"/>
        <p:cNvGrpSpPr/>
        <p:nvPr/>
      </p:nvGrpSpPr>
      <p:grpSpPr>
        <a:xfrm>
          <a:off x="0" y="0"/>
          <a:ext cx="0" cy="0"/>
          <a:chOff x="0" y="0"/>
          <a:chExt cx="0" cy="0"/>
        </a:xfrm>
      </p:grpSpPr>
      <p:pic>
        <p:nvPicPr>
          <p:cNvPr id="155" name="Google Shape;155;p18"/>
          <p:cNvPicPr preferRelativeResize="0"/>
          <p:nvPr/>
        </p:nvPicPr>
        <p:blipFill>
          <a:blip r:embed="rId3">
            <a:alphaModFix/>
          </a:blip>
          <a:stretch>
            <a:fillRect/>
          </a:stretch>
        </p:blipFill>
        <p:spPr>
          <a:xfrm>
            <a:off x="63" y="6380400"/>
            <a:ext cx="18288000" cy="5143500"/>
          </a:xfrm>
          <a:prstGeom prst="rect">
            <a:avLst/>
          </a:prstGeom>
          <a:noFill/>
          <a:ln>
            <a:noFill/>
          </a:ln>
        </p:spPr>
      </p:pic>
      <p:sp>
        <p:nvSpPr>
          <p:cNvPr id="156" name="Google Shape;156;p18"/>
          <p:cNvSpPr txBox="1"/>
          <p:nvPr/>
        </p:nvSpPr>
        <p:spPr>
          <a:xfrm>
            <a:off x="639125" y="610250"/>
            <a:ext cx="17649000" cy="89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6800">
                <a:solidFill>
                  <a:schemeClr val="lt1"/>
                </a:solidFill>
                <a:latin typeface="Roboto"/>
                <a:ea typeface="Roboto"/>
                <a:cs typeface="Roboto"/>
                <a:sym typeface="Roboto"/>
              </a:rPr>
              <a:t>Machine Learning Technique Approach</a:t>
            </a:r>
            <a:endParaRPr b="1" sz="6800">
              <a:solidFill>
                <a:schemeClr val="lt1"/>
              </a:solidFill>
              <a:latin typeface="Roboto"/>
              <a:ea typeface="Roboto"/>
              <a:cs typeface="Roboto"/>
              <a:sym typeface="Roboto"/>
            </a:endParaRPr>
          </a:p>
        </p:txBody>
      </p:sp>
      <p:sp>
        <p:nvSpPr>
          <p:cNvPr id="157" name="Google Shape;157;p18"/>
          <p:cNvSpPr txBox="1"/>
          <p:nvPr/>
        </p:nvSpPr>
        <p:spPr>
          <a:xfrm>
            <a:off x="983050" y="2813325"/>
            <a:ext cx="12133500" cy="6746400"/>
          </a:xfrm>
          <a:prstGeom prst="rect">
            <a:avLst/>
          </a:prstGeom>
          <a:noFill/>
          <a:ln>
            <a:noFill/>
          </a:ln>
        </p:spPr>
        <p:txBody>
          <a:bodyPr anchorCtr="0" anchor="t" bIns="91425" lIns="91425" spcFirstLastPara="1" rIns="91425" wrap="square" tIns="91425">
            <a:noAutofit/>
          </a:bodyPr>
          <a:lstStyle/>
          <a:p>
            <a:pPr indent="-508000" lvl="1" marL="914400" rtl="0" algn="l">
              <a:lnSpc>
                <a:spcPct val="200000"/>
              </a:lnSpc>
              <a:spcBef>
                <a:spcPts val="0"/>
              </a:spcBef>
              <a:spcAft>
                <a:spcPts val="0"/>
              </a:spcAft>
              <a:buClr>
                <a:schemeClr val="lt1"/>
              </a:buClr>
              <a:buSzPts val="4400"/>
              <a:buFont typeface="Roboto"/>
              <a:buChar char="○"/>
            </a:pPr>
            <a:r>
              <a:rPr lang="en-US" sz="4400">
                <a:solidFill>
                  <a:schemeClr val="lt1"/>
                </a:solidFill>
                <a:latin typeface="Roboto"/>
                <a:ea typeface="Roboto"/>
                <a:cs typeface="Roboto"/>
                <a:sym typeface="Roboto"/>
              </a:rPr>
              <a:t>Text processing</a:t>
            </a:r>
            <a:endParaRPr sz="4400">
              <a:solidFill>
                <a:schemeClr val="lt1"/>
              </a:solidFill>
              <a:latin typeface="Roboto"/>
              <a:ea typeface="Roboto"/>
              <a:cs typeface="Roboto"/>
              <a:sym typeface="Roboto"/>
            </a:endParaRPr>
          </a:p>
          <a:p>
            <a:pPr indent="-508000" lvl="1" marL="914400" rtl="0" algn="l">
              <a:lnSpc>
                <a:spcPct val="200000"/>
              </a:lnSpc>
              <a:spcBef>
                <a:spcPts val="0"/>
              </a:spcBef>
              <a:spcAft>
                <a:spcPts val="0"/>
              </a:spcAft>
              <a:buClr>
                <a:schemeClr val="lt1"/>
              </a:buClr>
              <a:buSzPts val="4400"/>
              <a:buFont typeface="Roboto"/>
              <a:buChar char="○"/>
            </a:pPr>
            <a:r>
              <a:rPr lang="en-US" sz="4400">
                <a:solidFill>
                  <a:schemeClr val="lt1"/>
                </a:solidFill>
                <a:latin typeface="Roboto"/>
                <a:ea typeface="Roboto"/>
                <a:cs typeface="Roboto"/>
                <a:sym typeface="Roboto"/>
              </a:rPr>
              <a:t>Classification</a:t>
            </a:r>
            <a:endParaRPr sz="4400">
              <a:solidFill>
                <a:schemeClr val="lt1"/>
              </a:solidFill>
              <a:latin typeface="Roboto"/>
              <a:ea typeface="Roboto"/>
              <a:cs typeface="Roboto"/>
              <a:sym typeface="Roboto"/>
            </a:endParaRPr>
          </a:p>
          <a:p>
            <a:pPr indent="-508000" lvl="1" marL="914400" rtl="0" algn="l">
              <a:lnSpc>
                <a:spcPct val="200000"/>
              </a:lnSpc>
              <a:spcBef>
                <a:spcPts val="0"/>
              </a:spcBef>
              <a:spcAft>
                <a:spcPts val="0"/>
              </a:spcAft>
              <a:buClr>
                <a:schemeClr val="lt1"/>
              </a:buClr>
              <a:buSzPts val="4400"/>
              <a:buFont typeface="Roboto"/>
              <a:buChar char="○"/>
            </a:pPr>
            <a:r>
              <a:rPr lang="en-US" sz="4400">
                <a:solidFill>
                  <a:schemeClr val="lt1"/>
                </a:solidFill>
                <a:latin typeface="Roboto"/>
                <a:ea typeface="Roboto"/>
                <a:cs typeface="Roboto"/>
                <a:sym typeface="Roboto"/>
              </a:rPr>
              <a:t>Model evaluation</a:t>
            </a:r>
            <a:endParaRPr sz="4400">
              <a:solidFill>
                <a:schemeClr val="lt1"/>
              </a:solidFill>
              <a:latin typeface="Roboto"/>
              <a:ea typeface="Roboto"/>
              <a:cs typeface="Roboto"/>
              <a:sym typeface="Roboto"/>
            </a:endParaRPr>
          </a:p>
          <a:p>
            <a:pPr indent="0" lvl="0" marL="457200" rtl="0" algn="l">
              <a:lnSpc>
                <a:spcPct val="200000"/>
              </a:lnSpc>
              <a:spcBef>
                <a:spcPts val="0"/>
              </a:spcBef>
              <a:spcAft>
                <a:spcPts val="0"/>
              </a:spcAft>
              <a:buNone/>
            </a:pPr>
            <a:r>
              <a:t/>
            </a:r>
            <a:endParaRPr sz="4400">
              <a:solidFill>
                <a:schemeClr val="lt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61" name="Shape 161"/>
        <p:cNvGrpSpPr/>
        <p:nvPr/>
      </p:nvGrpSpPr>
      <p:grpSpPr>
        <a:xfrm>
          <a:off x="0" y="0"/>
          <a:ext cx="0" cy="0"/>
          <a:chOff x="0" y="0"/>
          <a:chExt cx="0" cy="0"/>
        </a:xfrm>
      </p:grpSpPr>
      <p:sp>
        <p:nvSpPr>
          <p:cNvPr id="162" name="Google Shape;162;p19"/>
          <p:cNvSpPr/>
          <p:nvPr/>
        </p:nvSpPr>
        <p:spPr>
          <a:xfrm rot="-5400000">
            <a:off x="-2246197" y="-534692"/>
            <a:ext cx="12732109" cy="11618049"/>
          </a:xfrm>
          <a:custGeom>
            <a:rect b="b" l="l" r="r" t="t"/>
            <a:pathLst>
              <a:path extrusionOk="0" h="11618049" w="12732109">
                <a:moveTo>
                  <a:pt x="0" y="0"/>
                </a:moveTo>
                <a:lnTo>
                  <a:pt x="12732109" y="0"/>
                </a:lnTo>
                <a:lnTo>
                  <a:pt x="12732109" y="11618049"/>
                </a:lnTo>
                <a:lnTo>
                  <a:pt x="0" y="11618049"/>
                </a:lnTo>
                <a:lnTo>
                  <a:pt x="0" y="0"/>
                </a:lnTo>
                <a:close/>
              </a:path>
            </a:pathLst>
          </a:custGeom>
          <a:blipFill rotWithShape="1">
            <a:blip r:embed="rId3">
              <a:alphaModFix amt="60000"/>
            </a:blip>
            <a:stretch>
              <a:fillRect b="0" l="0" r="0" t="0"/>
            </a:stretch>
          </a:blipFill>
          <a:ln>
            <a:noFill/>
          </a:ln>
        </p:spPr>
      </p:sp>
      <p:sp>
        <p:nvSpPr>
          <p:cNvPr id="163" name="Google Shape;163;p19"/>
          <p:cNvSpPr/>
          <p:nvPr/>
        </p:nvSpPr>
        <p:spPr>
          <a:xfrm rot="-5400000">
            <a:off x="7802088" y="-796357"/>
            <a:ext cx="12732109" cy="11618049"/>
          </a:xfrm>
          <a:custGeom>
            <a:rect b="b" l="l" r="r" t="t"/>
            <a:pathLst>
              <a:path extrusionOk="0" h="11618049" w="12732109">
                <a:moveTo>
                  <a:pt x="0" y="0"/>
                </a:moveTo>
                <a:lnTo>
                  <a:pt x="12732109" y="0"/>
                </a:lnTo>
                <a:lnTo>
                  <a:pt x="12732109" y="11618049"/>
                </a:lnTo>
                <a:lnTo>
                  <a:pt x="0" y="11618049"/>
                </a:lnTo>
                <a:lnTo>
                  <a:pt x="0" y="0"/>
                </a:lnTo>
                <a:close/>
              </a:path>
            </a:pathLst>
          </a:custGeom>
          <a:blipFill rotWithShape="1">
            <a:blip r:embed="rId3">
              <a:alphaModFix amt="60000"/>
            </a:blip>
            <a:stretch>
              <a:fillRect b="0" l="0" r="0" t="0"/>
            </a:stretch>
          </a:blipFill>
          <a:ln>
            <a:noFill/>
          </a:ln>
        </p:spPr>
      </p:sp>
      <p:grpSp>
        <p:nvGrpSpPr>
          <p:cNvPr id="164" name="Google Shape;164;p19"/>
          <p:cNvGrpSpPr/>
          <p:nvPr/>
        </p:nvGrpSpPr>
        <p:grpSpPr>
          <a:xfrm>
            <a:off x="0" y="0"/>
            <a:ext cx="18288000" cy="10287000"/>
            <a:chOff x="0" y="0"/>
            <a:chExt cx="4816593" cy="2709333"/>
          </a:xfrm>
        </p:grpSpPr>
        <p:sp>
          <p:nvSpPr>
            <p:cNvPr id="165" name="Google Shape;165;p19"/>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166" name="Google Shape;166;p19"/>
            <p:cNvSpPr txBox="1"/>
            <p:nvPr/>
          </p:nvSpPr>
          <p:spPr>
            <a:xfrm>
              <a:off x="0" y="38100"/>
              <a:ext cx="4816593" cy="2671233"/>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167" name="Google Shape;167;p19"/>
          <p:cNvGrpSpPr/>
          <p:nvPr/>
        </p:nvGrpSpPr>
        <p:grpSpPr>
          <a:xfrm>
            <a:off x="8359118" y="1106198"/>
            <a:ext cx="8074604" cy="8074604"/>
            <a:chOff x="0" y="0"/>
            <a:chExt cx="812800" cy="812800"/>
          </a:xfrm>
        </p:grpSpPr>
        <p:sp>
          <p:nvSpPr>
            <p:cNvPr id="168" name="Google Shape;168;p1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69" name="Google Shape;169;p19"/>
            <p:cNvSpPr txBox="1"/>
            <p:nvPr/>
          </p:nvSpPr>
          <p:spPr>
            <a:xfrm>
              <a:off x="158014" y="114301"/>
              <a:ext cx="496800" cy="622200"/>
            </a:xfrm>
            <a:prstGeom prst="rect">
              <a:avLst/>
            </a:prstGeom>
            <a:noFill/>
            <a:ln>
              <a:noFill/>
            </a:ln>
          </p:spPr>
          <p:txBody>
            <a:bodyPr anchorCtr="0" anchor="ctr" bIns="50800" lIns="50800" spcFirstLastPara="1" rIns="50800" wrap="square" tIns="50800">
              <a:noAutofit/>
            </a:bodyPr>
            <a:lstStyle/>
            <a:p>
              <a:pPr indent="-381000" lvl="0" marL="457200" rtl="0" algn="l">
                <a:lnSpc>
                  <a:spcPct val="150000"/>
                </a:lnSpc>
                <a:spcBef>
                  <a:spcPts val="0"/>
                </a:spcBef>
                <a:spcAft>
                  <a:spcPts val="0"/>
                </a:spcAft>
                <a:buClr>
                  <a:schemeClr val="dk1"/>
                </a:buClr>
                <a:buSzPts val="2400"/>
                <a:buFont typeface="Calibri"/>
                <a:buChar char="●"/>
              </a:pPr>
              <a:r>
                <a:rPr b="1" lang="en-US" sz="2400">
                  <a:solidFill>
                    <a:schemeClr val="dk1"/>
                  </a:solidFill>
                  <a:latin typeface="Roboto"/>
                  <a:ea typeface="Roboto"/>
                  <a:cs typeface="Roboto"/>
                  <a:sym typeface="Roboto"/>
                </a:rPr>
                <a:t>Tokenization:</a:t>
              </a:r>
              <a:r>
                <a:rPr lang="en-US" sz="2400">
                  <a:solidFill>
                    <a:schemeClr val="dk1"/>
                  </a:solidFill>
                  <a:latin typeface="Roboto"/>
                  <a:ea typeface="Roboto"/>
                  <a:cs typeface="Roboto"/>
                  <a:sym typeface="Roboto"/>
                </a:rPr>
                <a:t> Split text into individual words.</a:t>
              </a:r>
              <a:endParaRPr sz="2400">
                <a:solidFill>
                  <a:schemeClr val="dk1"/>
                </a:solidFill>
                <a:latin typeface="Roboto"/>
                <a:ea typeface="Roboto"/>
                <a:cs typeface="Roboto"/>
                <a:sym typeface="Roboto"/>
              </a:endParaRPr>
            </a:p>
            <a:p>
              <a:pPr indent="-381000" lvl="0" marL="457200" rtl="0" algn="l">
                <a:lnSpc>
                  <a:spcPct val="150000"/>
                </a:lnSpc>
                <a:spcBef>
                  <a:spcPts val="0"/>
                </a:spcBef>
                <a:spcAft>
                  <a:spcPts val="0"/>
                </a:spcAft>
                <a:buClr>
                  <a:schemeClr val="dk1"/>
                </a:buClr>
                <a:buSzPts val="2400"/>
                <a:buFont typeface="Calibri"/>
                <a:buChar char="●"/>
              </a:pPr>
              <a:r>
                <a:rPr b="1" lang="en-US" sz="2400">
                  <a:solidFill>
                    <a:schemeClr val="dk1"/>
                  </a:solidFill>
                  <a:latin typeface="Roboto"/>
                  <a:ea typeface="Roboto"/>
                  <a:cs typeface="Roboto"/>
                  <a:sym typeface="Roboto"/>
                </a:rPr>
                <a:t>Lowercasing:</a:t>
              </a:r>
              <a:r>
                <a:rPr lang="en-US" sz="2400">
                  <a:solidFill>
                    <a:schemeClr val="dk1"/>
                  </a:solidFill>
                  <a:latin typeface="Roboto"/>
                  <a:ea typeface="Roboto"/>
                  <a:cs typeface="Roboto"/>
                  <a:sym typeface="Roboto"/>
                </a:rPr>
                <a:t> Convert uppercase letters to lowercase.</a:t>
              </a:r>
              <a:endParaRPr sz="2400">
                <a:solidFill>
                  <a:schemeClr val="dk1"/>
                </a:solidFill>
                <a:latin typeface="Roboto"/>
                <a:ea typeface="Roboto"/>
                <a:cs typeface="Roboto"/>
                <a:sym typeface="Roboto"/>
              </a:endParaRPr>
            </a:p>
            <a:p>
              <a:pPr indent="-381000" lvl="0" marL="457200" rtl="0" algn="l">
                <a:lnSpc>
                  <a:spcPct val="150000"/>
                </a:lnSpc>
                <a:spcBef>
                  <a:spcPts val="0"/>
                </a:spcBef>
                <a:spcAft>
                  <a:spcPts val="0"/>
                </a:spcAft>
                <a:buClr>
                  <a:schemeClr val="dk1"/>
                </a:buClr>
                <a:buSzPts val="2400"/>
                <a:buFont typeface="Calibri"/>
                <a:buChar char="●"/>
              </a:pPr>
              <a:r>
                <a:rPr b="1" lang="en-US" sz="2400">
                  <a:solidFill>
                    <a:schemeClr val="dk1"/>
                  </a:solidFill>
                  <a:latin typeface="Roboto"/>
                  <a:ea typeface="Roboto"/>
                  <a:cs typeface="Roboto"/>
                  <a:sym typeface="Roboto"/>
                </a:rPr>
                <a:t>Punctuation Removal:</a:t>
              </a:r>
              <a:r>
                <a:rPr lang="en-US" sz="2400">
                  <a:solidFill>
                    <a:schemeClr val="dk1"/>
                  </a:solidFill>
                  <a:latin typeface="Roboto"/>
                  <a:ea typeface="Roboto"/>
                  <a:cs typeface="Roboto"/>
                  <a:sym typeface="Roboto"/>
                </a:rPr>
                <a:t> Remove commas, periods, etc.</a:t>
              </a:r>
              <a:endParaRPr sz="2400">
                <a:solidFill>
                  <a:schemeClr val="dk1"/>
                </a:solidFill>
                <a:latin typeface="Roboto"/>
                <a:ea typeface="Roboto"/>
                <a:cs typeface="Roboto"/>
                <a:sym typeface="Roboto"/>
              </a:endParaRPr>
            </a:p>
            <a:p>
              <a:pPr indent="-381000" lvl="0" marL="457200" rtl="0" algn="l">
                <a:lnSpc>
                  <a:spcPct val="150000"/>
                </a:lnSpc>
                <a:spcBef>
                  <a:spcPts val="0"/>
                </a:spcBef>
                <a:spcAft>
                  <a:spcPts val="0"/>
                </a:spcAft>
                <a:buClr>
                  <a:schemeClr val="dk1"/>
                </a:buClr>
                <a:buSzPts val="2400"/>
                <a:buFont typeface="Calibri"/>
                <a:buChar char="●"/>
              </a:pPr>
              <a:r>
                <a:rPr b="1" lang="en-US" sz="2400">
                  <a:solidFill>
                    <a:schemeClr val="dk1"/>
                  </a:solidFill>
                  <a:latin typeface="Roboto"/>
                  <a:ea typeface="Roboto"/>
                  <a:cs typeface="Roboto"/>
                  <a:sym typeface="Roboto"/>
                </a:rPr>
                <a:t>Stop Words Removal:</a:t>
              </a:r>
              <a:r>
                <a:rPr lang="en-US" sz="2400">
                  <a:solidFill>
                    <a:schemeClr val="dk1"/>
                  </a:solidFill>
                  <a:latin typeface="Roboto"/>
                  <a:ea typeface="Roboto"/>
                  <a:cs typeface="Roboto"/>
                  <a:sym typeface="Roboto"/>
                </a:rPr>
                <a:t> Eliminate common words with no sentiment.</a:t>
              </a:r>
              <a:endParaRPr sz="2400">
                <a:solidFill>
                  <a:schemeClr val="dk1"/>
                </a:solidFill>
                <a:latin typeface="Roboto"/>
                <a:ea typeface="Roboto"/>
                <a:cs typeface="Roboto"/>
                <a:sym typeface="Roboto"/>
              </a:endParaRPr>
            </a:p>
            <a:p>
              <a:pPr indent="-381000" lvl="0" marL="457200" rtl="0" algn="l">
                <a:lnSpc>
                  <a:spcPct val="150000"/>
                </a:lnSpc>
                <a:spcBef>
                  <a:spcPts val="0"/>
                </a:spcBef>
                <a:spcAft>
                  <a:spcPts val="0"/>
                </a:spcAft>
                <a:buClr>
                  <a:schemeClr val="dk1"/>
                </a:buClr>
                <a:buSzPts val="2400"/>
                <a:buFont typeface="Calibri"/>
                <a:buChar char="●"/>
              </a:pPr>
              <a:r>
                <a:rPr b="1" lang="en-US" sz="2400">
                  <a:solidFill>
                    <a:schemeClr val="dk1"/>
                  </a:solidFill>
                  <a:latin typeface="Roboto"/>
                  <a:ea typeface="Roboto"/>
                  <a:cs typeface="Roboto"/>
                  <a:sym typeface="Roboto"/>
                </a:rPr>
                <a:t>Lemmatization:</a:t>
              </a:r>
              <a:r>
                <a:rPr lang="en-US" sz="2400">
                  <a:solidFill>
                    <a:schemeClr val="dk1"/>
                  </a:solidFill>
                  <a:latin typeface="Roboto"/>
                  <a:ea typeface="Roboto"/>
                  <a:cs typeface="Roboto"/>
                  <a:sym typeface="Roboto"/>
                </a:rPr>
                <a:t> Convert words to their root form.</a:t>
              </a:r>
              <a:endParaRPr sz="2400">
                <a:solidFill>
                  <a:schemeClr val="dk1"/>
                </a:solidFill>
                <a:latin typeface="Roboto"/>
                <a:ea typeface="Roboto"/>
                <a:cs typeface="Roboto"/>
                <a:sym typeface="Roboto"/>
              </a:endParaRPr>
            </a:p>
          </p:txBody>
        </p:sp>
      </p:grpSp>
      <p:grpSp>
        <p:nvGrpSpPr>
          <p:cNvPr id="170" name="Google Shape;170;p19"/>
          <p:cNvGrpSpPr/>
          <p:nvPr/>
        </p:nvGrpSpPr>
        <p:grpSpPr>
          <a:xfrm>
            <a:off x="1665418" y="975373"/>
            <a:ext cx="8074599" cy="8074599"/>
            <a:chOff x="0" y="0"/>
            <a:chExt cx="812800" cy="812800"/>
          </a:xfrm>
        </p:grpSpPr>
        <p:sp>
          <p:nvSpPr>
            <p:cNvPr id="171" name="Google Shape;171;p19"/>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72" name="Google Shape;172;p19"/>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rPr b="1" lang="en-US" sz="4800">
                  <a:solidFill>
                    <a:schemeClr val="dk1"/>
                  </a:solidFill>
                  <a:latin typeface="Roboto"/>
                  <a:ea typeface="Roboto"/>
                  <a:cs typeface="Roboto"/>
                  <a:sym typeface="Roboto"/>
                </a:rPr>
                <a:t>Text Preprocessing</a:t>
              </a:r>
              <a:endParaRPr b="1" i="0" sz="4800" u="none" cap="none" strike="noStrike">
                <a:solidFill>
                  <a:schemeClr val="dk1"/>
                </a:solidFill>
                <a:latin typeface="Roboto"/>
                <a:ea typeface="Roboto"/>
                <a:cs typeface="Roboto"/>
                <a:sym typeface="Roboto"/>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76" name="Shape 176"/>
        <p:cNvGrpSpPr/>
        <p:nvPr/>
      </p:nvGrpSpPr>
      <p:grpSpPr>
        <a:xfrm>
          <a:off x="0" y="0"/>
          <a:ext cx="0" cy="0"/>
          <a:chOff x="0" y="0"/>
          <a:chExt cx="0" cy="0"/>
        </a:xfrm>
      </p:grpSpPr>
      <p:grpSp>
        <p:nvGrpSpPr>
          <p:cNvPr id="177" name="Google Shape;177;p20"/>
          <p:cNvGrpSpPr/>
          <p:nvPr/>
        </p:nvGrpSpPr>
        <p:grpSpPr>
          <a:xfrm>
            <a:off x="0" y="0"/>
            <a:ext cx="18288000" cy="10287000"/>
            <a:chOff x="0" y="0"/>
            <a:chExt cx="4816593" cy="2709333"/>
          </a:xfrm>
        </p:grpSpPr>
        <p:sp>
          <p:nvSpPr>
            <p:cNvPr id="178" name="Google Shape;178;p20"/>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179" name="Google Shape;179;p20"/>
            <p:cNvSpPr txBox="1"/>
            <p:nvPr/>
          </p:nvSpPr>
          <p:spPr>
            <a:xfrm>
              <a:off x="0" y="38100"/>
              <a:ext cx="4816593" cy="2671233"/>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sp>
        <p:nvSpPr>
          <p:cNvPr id="180" name="Google Shape;180;p20"/>
          <p:cNvSpPr/>
          <p:nvPr/>
        </p:nvSpPr>
        <p:spPr>
          <a:xfrm rot="-5400000">
            <a:off x="-2040834" y="316085"/>
            <a:ext cx="12909032" cy="11779492"/>
          </a:xfrm>
          <a:custGeom>
            <a:rect b="b" l="l" r="r" t="t"/>
            <a:pathLst>
              <a:path extrusionOk="0" h="11779492" w="12909032">
                <a:moveTo>
                  <a:pt x="0" y="0"/>
                </a:moveTo>
                <a:lnTo>
                  <a:pt x="12909032" y="0"/>
                </a:lnTo>
                <a:lnTo>
                  <a:pt x="12909032" y="11779492"/>
                </a:lnTo>
                <a:lnTo>
                  <a:pt x="0" y="11779492"/>
                </a:lnTo>
                <a:lnTo>
                  <a:pt x="0" y="0"/>
                </a:lnTo>
                <a:close/>
              </a:path>
            </a:pathLst>
          </a:custGeom>
          <a:blipFill rotWithShape="1">
            <a:blip r:embed="rId3">
              <a:alphaModFix amt="35000"/>
            </a:blip>
            <a:stretch>
              <a:fillRect b="0" l="0" r="0" t="0"/>
            </a:stretch>
          </a:blipFill>
          <a:ln>
            <a:noFill/>
          </a:ln>
        </p:spPr>
      </p:sp>
      <p:sp>
        <p:nvSpPr>
          <p:cNvPr id="181" name="Google Shape;181;p20"/>
          <p:cNvSpPr/>
          <p:nvPr/>
        </p:nvSpPr>
        <p:spPr>
          <a:xfrm rot="-5400000">
            <a:off x="7419802" y="316085"/>
            <a:ext cx="12909032" cy="11779492"/>
          </a:xfrm>
          <a:custGeom>
            <a:rect b="b" l="l" r="r" t="t"/>
            <a:pathLst>
              <a:path extrusionOk="0" h="11779492" w="12909032">
                <a:moveTo>
                  <a:pt x="0" y="0"/>
                </a:moveTo>
                <a:lnTo>
                  <a:pt x="12909032" y="0"/>
                </a:lnTo>
                <a:lnTo>
                  <a:pt x="12909032" y="11779492"/>
                </a:lnTo>
                <a:lnTo>
                  <a:pt x="0" y="11779492"/>
                </a:lnTo>
                <a:lnTo>
                  <a:pt x="0" y="0"/>
                </a:lnTo>
                <a:close/>
              </a:path>
            </a:pathLst>
          </a:custGeom>
          <a:blipFill rotWithShape="1">
            <a:blip r:embed="rId3">
              <a:alphaModFix amt="35000"/>
            </a:blip>
            <a:stretch>
              <a:fillRect b="0" l="0" r="0" t="0"/>
            </a:stretch>
          </a:blipFill>
          <a:ln>
            <a:noFill/>
          </a:ln>
        </p:spPr>
      </p:sp>
      <p:grpSp>
        <p:nvGrpSpPr>
          <p:cNvPr id="182" name="Google Shape;182;p20"/>
          <p:cNvGrpSpPr/>
          <p:nvPr/>
        </p:nvGrpSpPr>
        <p:grpSpPr>
          <a:xfrm>
            <a:off x="398088" y="528854"/>
            <a:ext cx="5370149" cy="5370149"/>
            <a:chOff x="0" y="0"/>
            <a:chExt cx="812800" cy="812800"/>
          </a:xfrm>
        </p:grpSpPr>
        <p:sp>
          <p:nvSpPr>
            <p:cNvPr id="183" name="Google Shape;183;p2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95250">
              <a:solidFill>
                <a:srgbClr val="E79EB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latin typeface="Roboto"/>
                <a:ea typeface="Roboto"/>
                <a:cs typeface="Roboto"/>
                <a:sym typeface="Roboto"/>
              </a:endParaRPr>
            </a:p>
          </p:txBody>
        </p:sp>
        <p:sp>
          <p:nvSpPr>
            <p:cNvPr id="184" name="Google Shape;184;p20"/>
            <p:cNvSpPr txBox="1"/>
            <p:nvPr/>
          </p:nvSpPr>
          <p:spPr>
            <a:xfrm>
              <a:off x="205174" y="114299"/>
              <a:ext cx="402600" cy="622200"/>
            </a:xfrm>
            <a:prstGeom prst="rect">
              <a:avLst/>
            </a:prstGeom>
            <a:noFill/>
            <a:ln>
              <a:noFill/>
            </a:ln>
          </p:spPr>
          <p:txBody>
            <a:bodyPr anchorCtr="0" anchor="ctr" bIns="50800" lIns="50800" spcFirstLastPara="1" rIns="50800" wrap="square" tIns="50800">
              <a:noAutofit/>
            </a:bodyPr>
            <a:lstStyle/>
            <a:p>
              <a:pPr indent="0" lvl="0" marL="0" rtl="0" algn="ctr">
                <a:lnSpc>
                  <a:spcPct val="115000"/>
                </a:lnSpc>
                <a:spcBef>
                  <a:spcPts val="0"/>
                </a:spcBef>
                <a:spcAft>
                  <a:spcPts val="0"/>
                </a:spcAft>
                <a:buClr>
                  <a:schemeClr val="dk1"/>
                </a:buClr>
                <a:buFont typeface="Arial"/>
                <a:buNone/>
              </a:pPr>
              <a:r>
                <a:rPr b="1" lang="en-US" sz="2900">
                  <a:solidFill>
                    <a:schemeClr val="lt1"/>
                  </a:solidFill>
                  <a:latin typeface="Roboto"/>
                  <a:ea typeface="Roboto"/>
                  <a:cs typeface="Roboto"/>
                  <a:sym typeface="Roboto"/>
                </a:rPr>
                <a:t>Algorithm: </a:t>
              </a:r>
              <a:r>
                <a:rPr lang="en-US" sz="2900">
                  <a:solidFill>
                    <a:schemeClr val="lt1"/>
                  </a:solidFill>
                  <a:latin typeface="Roboto"/>
                  <a:ea typeface="Roboto"/>
                  <a:cs typeface="Roboto"/>
                  <a:sym typeface="Roboto"/>
                </a:rPr>
                <a:t>Naive Bayes</a:t>
              </a:r>
              <a:endParaRPr sz="2900">
                <a:solidFill>
                  <a:schemeClr val="lt1"/>
                </a:solidFill>
                <a:latin typeface="Roboto"/>
                <a:ea typeface="Roboto"/>
                <a:cs typeface="Roboto"/>
                <a:sym typeface="Roboto"/>
              </a:endParaRPr>
            </a:p>
          </p:txBody>
        </p:sp>
      </p:grpSp>
      <p:grpSp>
        <p:nvGrpSpPr>
          <p:cNvPr id="185" name="Google Shape;185;p20"/>
          <p:cNvGrpSpPr/>
          <p:nvPr/>
        </p:nvGrpSpPr>
        <p:grpSpPr>
          <a:xfrm>
            <a:off x="5105118" y="528854"/>
            <a:ext cx="5370149" cy="5370149"/>
            <a:chOff x="0" y="0"/>
            <a:chExt cx="812800" cy="812800"/>
          </a:xfrm>
        </p:grpSpPr>
        <p:sp>
          <p:nvSpPr>
            <p:cNvPr id="186" name="Google Shape;186;p2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95250">
              <a:solidFill>
                <a:srgbClr val="E79EB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latin typeface="Roboto"/>
                <a:ea typeface="Roboto"/>
                <a:cs typeface="Roboto"/>
                <a:sym typeface="Roboto"/>
              </a:endParaRPr>
            </a:p>
          </p:txBody>
        </p:sp>
        <p:sp>
          <p:nvSpPr>
            <p:cNvPr id="187" name="Google Shape;187;p20"/>
            <p:cNvSpPr txBox="1"/>
            <p:nvPr/>
          </p:nvSpPr>
          <p:spPr>
            <a:xfrm>
              <a:off x="102101" y="114299"/>
              <a:ext cx="608400" cy="622200"/>
            </a:xfrm>
            <a:prstGeom prst="rect">
              <a:avLst/>
            </a:prstGeom>
            <a:noFill/>
            <a:ln>
              <a:noFill/>
            </a:ln>
          </p:spPr>
          <p:txBody>
            <a:bodyPr anchorCtr="0" anchor="ctr" bIns="50800" lIns="50800" spcFirstLastPara="1" rIns="50800" wrap="square" tIns="50800">
              <a:noAutofit/>
            </a:bodyPr>
            <a:lstStyle/>
            <a:p>
              <a:pPr indent="0" lvl="0" marL="0" marR="0" rtl="0" algn="ctr">
                <a:lnSpc>
                  <a:spcPct val="115000"/>
                </a:lnSpc>
                <a:spcBef>
                  <a:spcPts val="0"/>
                </a:spcBef>
                <a:spcAft>
                  <a:spcPts val="0"/>
                </a:spcAft>
                <a:buNone/>
              </a:pPr>
              <a:r>
                <a:rPr lang="en-US" sz="2900">
                  <a:solidFill>
                    <a:schemeClr val="lt1"/>
                  </a:solidFill>
                  <a:latin typeface="Roboto"/>
                  <a:ea typeface="Roboto"/>
                  <a:cs typeface="Roboto"/>
                  <a:sym typeface="Roboto"/>
                </a:rPr>
                <a:t>Determine prior probability for each class.</a:t>
              </a:r>
              <a:endParaRPr i="0" sz="2900" u="none" cap="none" strike="noStrike">
                <a:solidFill>
                  <a:schemeClr val="lt1"/>
                </a:solidFill>
                <a:latin typeface="Roboto"/>
                <a:ea typeface="Roboto"/>
                <a:cs typeface="Roboto"/>
                <a:sym typeface="Roboto"/>
              </a:endParaRPr>
            </a:p>
          </p:txBody>
        </p:sp>
      </p:grpSp>
      <p:grpSp>
        <p:nvGrpSpPr>
          <p:cNvPr id="188" name="Google Shape;188;p20"/>
          <p:cNvGrpSpPr/>
          <p:nvPr/>
        </p:nvGrpSpPr>
        <p:grpSpPr>
          <a:xfrm>
            <a:off x="7790187" y="4464916"/>
            <a:ext cx="5370149" cy="5370149"/>
            <a:chOff x="0" y="0"/>
            <a:chExt cx="812800" cy="812800"/>
          </a:xfrm>
        </p:grpSpPr>
        <p:sp>
          <p:nvSpPr>
            <p:cNvPr id="189" name="Google Shape;189;p2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95250">
              <a:solidFill>
                <a:srgbClr val="E79EB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latin typeface="Roboto"/>
                <a:ea typeface="Roboto"/>
                <a:cs typeface="Roboto"/>
                <a:sym typeface="Roboto"/>
              </a:endParaRPr>
            </a:p>
          </p:txBody>
        </p:sp>
        <p:sp>
          <p:nvSpPr>
            <p:cNvPr id="190" name="Google Shape;190;p20"/>
            <p:cNvSpPr txBox="1"/>
            <p:nvPr/>
          </p:nvSpPr>
          <p:spPr>
            <a:xfrm>
              <a:off x="115414" y="114301"/>
              <a:ext cx="582000" cy="622200"/>
            </a:xfrm>
            <a:prstGeom prst="rect">
              <a:avLst/>
            </a:prstGeom>
            <a:noFill/>
            <a:ln>
              <a:noFill/>
            </a:ln>
          </p:spPr>
          <p:txBody>
            <a:bodyPr anchorCtr="0" anchor="ctr" bIns="50800" lIns="50800" spcFirstLastPara="1" rIns="50800" wrap="square" tIns="50800">
              <a:noAutofit/>
            </a:bodyPr>
            <a:lstStyle/>
            <a:p>
              <a:pPr indent="0" lvl="0" marL="0" marR="0" rtl="0" algn="ctr">
                <a:lnSpc>
                  <a:spcPct val="115000"/>
                </a:lnSpc>
                <a:spcBef>
                  <a:spcPts val="0"/>
                </a:spcBef>
                <a:spcAft>
                  <a:spcPts val="0"/>
                </a:spcAft>
                <a:buNone/>
              </a:pPr>
              <a:r>
                <a:rPr lang="en-US" sz="2900">
                  <a:solidFill>
                    <a:schemeClr val="lt1"/>
                  </a:solidFill>
                  <a:latin typeface="Roboto"/>
                  <a:ea typeface="Roboto"/>
                  <a:cs typeface="Roboto"/>
                  <a:sym typeface="Roboto"/>
                </a:rPr>
                <a:t>Calculate probability of each feature for each class.</a:t>
              </a:r>
              <a:endParaRPr i="0" sz="2900" u="none" cap="none" strike="noStrike">
                <a:solidFill>
                  <a:schemeClr val="lt1"/>
                </a:solidFill>
                <a:latin typeface="Roboto"/>
                <a:ea typeface="Roboto"/>
                <a:cs typeface="Roboto"/>
                <a:sym typeface="Roboto"/>
              </a:endParaRPr>
            </a:p>
          </p:txBody>
        </p:sp>
      </p:grpSp>
      <p:grpSp>
        <p:nvGrpSpPr>
          <p:cNvPr id="191" name="Google Shape;191;p20"/>
          <p:cNvGrpSpPr/>
          <p:nvPr/>
        </p:nvGrpSpPr>
        <p:grpSpPr>
          <a:xfrm>
            <a:off x="12497218" y="4464916"/>
            <a:ext cx="5370149" cy="5370149"/>
            <a:chOff x="0" y="0"/>
            <a:chExt cx="812800" cy="812800"/>
          </a:xfrm>
        </p:grpSpPr>
        <p:sp>
          <p:nvSpPr>
            <p:cNvPr id="192" name="Google Shape;192;p20"/>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cap="sq" cmpd="sng" w="95250">
              <a:solidFill>
                <a:srgbClr val="E79EB9"/>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latin typeface="Roboto"/>
                <a:ea typeface="Roboto"/>
                <a:cs typeface="Roboto"/>
                <a:sym typeface="Roboto"/>
              </a:endParaRPr>
            </a:p>
          </p:txBody>
        </p:sp>
        <p:sp>
          <p:nvSpPr>
            <p:cNvPr id="193" name="Google Shape;193;p20"/>
            <p:cNvSpPr txBox="1"/>
            <p:nvPr/>
          </p:nvSpPr>
          <p:spPr>
            <a:xfrm>
              <a:off x="96906" y="114301"/>
              <a:ext cx="618900" cy="622200"/>
            </a:xfrm>
            <a:prstGeom prst="rect">
              <a:avLst/>
            </a:prstGeom>
            <a:noFill/>
            <a:ln>
              <a:noFill/>
            </a:ln>
          </p:spPr>
          <p:txBody>
            <a:bodyPr anchorCtr="0" anchor="ctr" bIns="50800" lIns="50800" spcFirstLastPara="1" rIns="50800" wrap="square" tIns="50800">
              <a:noAutofit/>
            </a:bodyPr>
            <a:lstStyle/>
            <a:p>
              <a:pPr indent="0" lvl="0" marL="0" rtl="0" algn="ctr">
                <a:lnSpc>
                  <a:spcPct val="115000"/>
                </a:lnSpc>
                <a:spcBef>
                  <a:spcPts val="1200"/>
                </a:spcBef>
                <a:spcAft>
                  <a:spcPts val="1200"/>
                </a:spcAft>
                <a:buNone/>
              </a:pPr>
              <a:r>
                <a:rPr lang="en-US" sz="2900">
                  <a:solidFill>
                    <a:schemeClr val="lt1"/>
                  </a:solidFill>
                  <a:latin typeface="Roboto"/>
                  <a:ea typeface="Roboto"/>
                  <a:cs typeface="Roboto"/>
                  <a:sym typeface="Roboto"/>
                </a:rPr>
                <a:t>Use Bayes Formula for final probability.</a:t>
              </a:r>
              <a:endParaRPr sz="2900">
                <a:solidFill>
                  <a:schemeClr val="lt1"/>
                </a:solidFill>
                <a:latin typeface="Roboto"/>
                <a:ea typeface="Roboto"/>
                <a:cs typeface="Roboto"/>
                <a:sym typeface="Roboto"/>
              </a:endParaRPr>
            </a:p>
          </p:txBody>
        </p:sp>
      </p:grpSp>
      <p:sp>
        <p:nvSpPr>
          <p:cNvPr id="194" name="Google Shape;194;p20"/>
          <p:cNvSpPr txBox="1"/>
          <p:nvPr/>
        </p:nvSpPr>
        <p:spPr>
          <a:xfrm>
            <a:off x="11470825" y="369725"/>
            <a:ext cx="7960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6000">
                <a:solidFill>
                  <a:schemeClr val="lt1"/>
                </a:solidFill>
                <a:latin typeface="Roboto"/>
                <a:ea typeface="Roboto"/>
                <a:cs typeface="Roboto"/>
                <a:sym typeface="Roboto"/>
              </a:rPr>
              <a:t>Text Classification</a:t>
            </a:r>
            <a:endParaRPr b="1" sz="6000">
              <a:solidFill>
                <a:schemeClr val="lt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98" name="Shape 198"/>
        <p:cNvGrpSpPr/>
        <p:nvPr/>
      </p:nvGrpSpPr>
      <p:grpSpPr>
        <a:xfrm>
          <a:off x="0" y="0"/>
          <a:ext cx="0" cy="0"/>
          <a:chOff x="0" y="0"/>
          <a:chExt cx="0" cy="0"/>
        </a:xfrm>
      </p:grpSpPr>
      <p:sp>
        <p:nvSpPr>
          <p:cNvPr id="199" name="Google Shape;199;p21"/>
          <p:cNvSpPr/>
          <p:nvPr/>
        </p:nvSpPr>
        <p:spPr>
          <a:xfrm rot="-5400000">
            <a:off x="-2246197" y="-534692"/>
            <a:ext cx="12732109" cy="11618049"/>
          </a:xfrm>
          <a:custGeom>
            <a:rect b="b" l="l" r="r" t="t"/>
            <a:pathLst>
              <a:path extrusionOk="0" h="11618049" w="12732109">
                <a:moveTo>
                  <a:pt x="0" y="0"/>
                </a:moveTo>
                <a:lnTo>
                  <a:pt x="12732109" y="0"/>
                </a:lnTo>
                <a:lnTo>
                  <a:pt x="12732109" y="11618049"/>
                </a:lnTo>
                <a:lnTo>
                  <a:pt x="0" y="11618049"/>
                </a:lnTo>
                <a:lnTo>
                  <a:pt x="0" y="0"/>
                </a:lnTo>
                <a:close/>
              </a:path>
            </a:pathLst>
          </a:custGeom>
          <a:blipFill rotWithShape="1">
            <a:blip r:embed="rId3">
              <a:alphaModFix amt="60000"/>
            </a:blip>
            <a:stretch>
              <a:fillRect b="0" l="0" r="0" t="0"/>
            </a:stretch>
          </a:blipFill>
          <a:ln>
            <a:noFill/>
          </a:ln>
        </p:spPr>
      </p:sp>
      <p:sp>
        <p:nvSpPr>
          <p:cNvPr id="200" name="Google Shape;200;p21"/>
          <p:cNvSpPr/>
          <p:nvPr/>
        </p:nvSpPr>
        <p:spPr>
          <a:xfrm rot="-5400000">
            <a:off x="7802088" y="-796357"/>
            <a:ext cx="12732109" cy="11618049"/>
          </a:xfrm>
          <a:custGeom>
            <a:rect b="b" l="l" r="r" t="t"/>
            <a:pathLst>
              <a:path extrusionOk="0" h="11618049" w="12732109">
                <a:moveTo>
                  <a:pt x="0" y="0"/>
                </a:moveTo>
                <a:lnTo>
                  <a:pt x="12732109" y="0"/>
                </a:lnTo>
                <a:lnTo>
                  <a:pt x="12732109" y="11618049"/>
                </a:lnTo>
                <a:lnTo>
                  <a:pt x="0" y="11618049"/>
                </a:lnTo>
                <a:lnTo>
                  <a:pt x="0" y="0"/>
                </a:lnTo>
                <a:close/>
              </a:path>
            </a:pathLst>
          </a:custGeom>
          <a:blipFill rotWithShape="1">
            <a:blip r:embed="rId3">
              <a:alphaModFix amt="60000"/>
            </a:blip>
            <a:stretch>
              <a:fillRect b="0" l="0" r="0" t="0"/>
            </a:stretch>
          </a:blipFill>
          <a:ln>
            <a:noFill/>
          </a:ln>
        </p:spPr>
      </p:sp>
      <p:grpSp>
        <p:nvGrpSpPr>
          <p:cNvPr id="201" name="Google Shape;201;p21"/>
          <p:cNvGrpSpPr/>
          <p:nvPr/>
        </p:nvGrpSpPr>
        <p:grpSpPr>
          <a:xfrm>
            <a:off x="0" y="0"/>
            <a:ext cx="18288118" cy="10287066"/>
            <a:chOff x="0" y="0"/>
            <a:chExt cx="4816592" cy="2709333"/>
          </a:xfrm>
        </p:grpSpPr>
        <p:sp>
          <p:nvSpPr>
            <p:cNvPr id="202" name="Google Shape;202;p21"/>
            <p:cNvSpPr/>
            <p:nvPr/>
          </p:nvSpPr>
          <p:spPr>
            <a:xfrm>
              <a:off x="0" y="0"/>
              <a:ext cx="4816592" cy="2709333"/>
            </a:xfrm>
            <a:custGeom>
              <a:rect b="b" l="l" r="r" t="t"/>
              <a:pathLst>
                <a:path extrusionOk="0" h="2709333" w="4816592">
                  <a:moveTo>
                    <a:pt x="0" y="0"/>
                  </a:moveTo>
                  <a:lnTo>
                    <a:pt x="4816592" y="0"/>
                  </a:lnTo>
                  <a:lnTo>
                    <a:pt x="4816592" y="2709333"/>
                  </a:lnTo>
                  <a:lnTo>
                    <a:pt x="0" y="2709333"/>
                  </a:lnTo>
                  <a:close/>
                </a:path>
              </a:pathLst>
            </a:custGeom>
            <a:solidFill>
              <a:srgbClr val="000000">
                <a:alpha val="0"/>
              </a:srgbClr>
            </a:solidFill>
            <a:ln cap="sq" cmpd="sng" w="190500">
              <a:solidFill>
                <a:srgbClr val="E79EB9"/>
              </a:solidFill>
              <a:prstDash val="solid"/>
              <a:miter lim="8000"/>
              <a:headEnd len="sm" w="sm" type="none"/>
              <a:tailEnd len="sm" w="sm" type="none"/>
            </a:ln>
          </p:spPr>
        </p:sp>
        <p:sp>
          <p:nvSpPr>
            <p:cNvPr id="203" name="Google Shape;203;p21"/>
            <p:cNvSpPr txBox="1"/>
            <p:nvPr/>
          </p:nvSpPr>
          <p:spPr>
            <a:xfrm>
              <a:off x="0" y="38100"/>
              <a:ext cx="4816500" cy="2671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grpSp>
      <p:grpSp>
        <p:nvGrpSpPr>
          <p:cNvPr id="204" name="Google Shape;204;p21"/>
          <p:cNvGrpSpPr/>
          <p:nvPr/>
        </p:nvGrpSpPr>
        <p:grpSpPr>
          <a:xfrm>
            <a:off x="8359118" y="1106198"/>
            <a:ext cx="8074599" cy="8074599"/>
            <a:chOff x="0" y="0"/>
            <a:chExt cx="812800" cy="812800"/>
          </a:xfrm>
        </p:grpSpPr>
        <p:sp>
          <p:nvSpPr>
            <p:cNvPr id="205" name="Google Shape;205;p2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06" name="Google Shape;206;p21"/>
            <p:cNvSpPr txBox="1"/>
            <p:nvPr/>
          </p:nvSpPr>
          <p:spPr>
            <a:xfrm>
              <a:off x="158014" y="114301"/>
              <a:ext cx="496800" cy="622200"/>
            </a:xfrm>
            <a:prstGeom prst="rect">
              <a:avLst/>
            </a:prstGeom>
            <a:noFill/>
            <a:ln>
              <a:noFill/>
            </a:ln>
          </p:spPr>
          <p:txBody>
            <a:bodyPr anchorCtr="0" anchor="ctr" bIns="50800" lIns="50800" spcFirstLastPara="1" rIns="50800" wrap="square" tIns="50800">
              <a:noAutofit/>
            </a:bodyPr>
            <a:lstStyle/>
            <a:p>
              <a:pPr indent="-361950" lvl="0" marL="457200" rtl="0" algn="l">
                <a:lnSpc>
                  <a:spcPct val="150000"/>
                </a:lnSpc>
                <a:spcBef>
                  <a:spcPts val="0"/>
                </a:spcBef>
                <a:spcAft>
                  <a:spcPts val="0"/>
                </a:spcAft>
                <a:buClr>
                  <a:schemeClr val="dk1"/>
                </a:buClr>
                <a:buSzPts val="2100"/>
                <a:buFont typeface="Roboto"/>
                <a:buChar char="●"/>
              </a:pPr>
              <a:r>
                <a:rPr b="1" lang="en-US" sz="2100">
                  <a:solidFill>
                    <a:schemeClr val="dk1"/>
                  </a:solidFill>
                  <a:latin typeface="Roboto"/>
                  <a:ea typeface="Roboto"/>
                  <a:cs typeface="Roboto"/>
                  <a:sym typeface="Roboto"/>
                </a:rPr>
                <a:t>Accuracy:</a:t>
              </a:r>
              <a:r>
                <a:rPr lang="en-US" sz="2100">
                  <a:solidFill>
                    <a:schemeClr val="dk1"/>
                  </a:solidFill>
                  <a:latin typeface="Roboto"/>
                  <a:ea typeface="Roboto"/>
                  <a:cs typeface="Roboto"/>
                  <a:sym typeface="Roboto"/>
                </a:rPr>
                <a:t> Frequency of correct predictions.</a:t>
              </a:r>
              <a:endParaRPr sz="2100">
                <a:solidFill>
                  <a:schemeClr val="dk1"/>
                </a:solidFill>
                <a:latin typeface="Roboto"/>
                <a:ea typeface="Roboto"/>
                <a:cs typeface="Roboto"/>
                <a:sym typeface="Roboto"/>
              </a:endParaRPr>
            </a:p>
            <a:p>
              <a:pPr indent="-361950" lvl="0" marL="457200" rtl="0" algn="l">
                <a:lnSpc>
                  <a:spcPct val="150000"/>
                </a:lnSpc>
                <a:spcBef>
                  <a:spcPts val="0"/>
                </a:spcBef>
                <a:spcAft>
                  <a:spcPts val="0"/>
                </a:spcAft>
                <a:buClr>
                  <a:schemeClr val="dk1"/>
                </a:buClr>
                <a:buSzPts val="2100"/>
                <a:buFont typeface="Roboto"/>
                <a:buChar char="●"/>
              </a:pPr>
              <a:r>
                <a:rPr b="1" lang="en-US" sz="2100">
                  <a:solidFill>
                    <a:schemeClr val="dk1"/>
                  </a:solidFill>
                  <a:latin typeface="Roboto"/>
                  <a:ea typeface="Roboto"/>
                  <a:cs typeface="Roboto"/>
                  <a:sym typeface="Roboto"/>
                </a:rPr>
                <a:t>Confusion Matrix:</a:t>
              </a:r>
              <a:r>
                <a:rPr lang="en-US" sz="2100">
                  <a:solidFill>
                    <a:schemeClr val="dk1"/>
                  </a:solidFill>
                  <a:latin typeface="Roboto"/>
                  <a:ea typeface="Roboto"/>
                  <a:cs typeface="Roboto"/>
                  <a:sym typeface="Roboto"/>
                </a:rPr>
                <a:t> True positives, true negatives, false positives, and false negatives.</a:t>
              </a:r>
              <a:endParaRPr sz="2100">
                <a:solidFill>
                  <a:schemeClr val="dk1"/>
                </a:solidFill>
                <a:latin typeface="Roboto"/>
                <a:ea typeface="Roboto"/>
                <a:cs typeface="Roboto"/>
                <a:sym typeface="Roboto"/>
              </a:endParaRPr>
            </a:p>
            <a:p>
              <a:pPr indent="-361950" lvl="0" marL="457200" rtl="0" algn="l">
                <a:lnSpc>
                  <a:spcPct val="150000"/>
                </a:lnSpc>
                <a:spcBef>
                  <a:spcPts val="0"/>
                </a:spcBef>
                <a:spcAft>
                  <a:spcPts val="0"/>
                </a:spcAft>
                <a:buClr>
                  <a:schemeClr val="dk1"/>
                </a:buClr>
                <a:buSzPts val="2100"/>
                <a:buFont typeface="Roboto"/>
                <a:buChar char="●"/>
              </a:pPr>
              <a:r>
                <a:rPr b="1" lang="en-US" sz="2100">
                  <a:solidFill>
                    <a:schemeClr val="dk1"/>
                  </a:solidFill>
                  <a:latin typeface="Roboto"/>
                  <a:ea typeface="Roboto"/>
                  <a:cs typeface="Roboto"/>
                  <a:sym typeface="Roboto"/>
                </a:rPr>
                <a:t>Classification Report:</a:t>
              </a:r>
              <a:r>
                <a:rPr lang="en-US" sz="2100">
                  <a:solidFill>
                    <a:schemeClr val="dk1"/>
                  </a:solidFill>
                  <a:latin typeface="Roboto"/>
                  <a:ea typeface="Roboto"/>
                  <a:cs typeface="Roboto"/>
                  <a:sym typeface="Roboto"/>
                </a:rPr>
                <a:t> Precision, recall, and F1-score for each class.</a:t>
              </a:r>
              <a:endParaRPr sz="2100">
                <a:solidFill>
                  <a:schemeClr val="dk1"/>
                </a:solidFill>
                <a:latin typeface="Roboto"/>
                <a:ea typeface="Roboto"/>
                <a:cs typeface="Roboto"/>
                <a:sym typeface="Roboto"/>
              </a:endParaRPr>
            </a:p>
            <a:p>
              <a:pPr indent="-361950" lvl="0" marL="457200" rtl="0" algn="l">
                <a:lnSpc>
                  <a:spcPct val="150000"/>
                </a:lnSpc>
                <a:spcBef>
                  <a:spcPts val="0"/>
                </a:spcBef>
                <a:spcAft>
                  <a:spcPts val="0"/>
                </a:spcAft>
                <a:buClr>
                  <a:schemeClr val="dk1"/>
                </a:buClr>
                <a:buSzPts val="2100"/>
                <a:buFont typeface="Roboto"/>
                <a:buChar char="●"/>
              </a:pPr>
              <a:r>
                <a:rPr b="1" lang="en-US" sz="2100">
                  <a:solidFill>
                    <a:schemeClr val="dk1"/>
                  </a:solidFill>
                  <a:latin typeface="Roboto"/>
                  <a:ea typeface="Roboto"/>
                  <a:cs typeface="Roboto"/>
                  <a:sym typeface="Roboto"/>
                </a:rPr>
                <a:t>Precision-Recall Curve:</a:t>
              </a:r>
              <a:r>
                <a:rPr lang="en-US" sz="2100">
                  <a:solidFill>
                    <a:schemeClr val="dk1"/>
                  </a:solidFill>
                  <a:latin typeface="Roboto"/>
                  <a:ea typeface="Roboto"/>
                  <a:cs typeface="Roboto"/>
                  <a:sym typeface="Roboto"/>
                </a:rPr>
                <a:t> Trade-off between precision and recall.</a:t>
              </a:r>
              <a:endParaRPr sz="2100">
                <a:solidFill>
                  <a:schemeClr val="dk1"/>
                </a:solidFill>
                <a:latin typeface="Roboto"/>
                <a:ea typeface="Roboto"/>
                <a:cs typeface="Roboto"/>
                <a:sym typeface="Roboto"/>
              </a:endParaRPr>
            </a:p>
            <a:p>
              <a:pPr indent="-361950" lvl="0" marL="457200" rtl="0" algn="l">
                <a:lnSpc>
                  <a:spcPct val="150000"/>
                </a:lnSpc>
                <a:spcBef>
                  <a:spcPts val="0"/>
                </a:spcBef>
                <a:spcAft>
                  <a:spcPts val="0"/>
                </a:spcAft>
                <a:buClr>
                  <a:schemeClr val="dk1"/>
                </a:buClr>
                <a:buSzPts val="2100"/>
                <a:buFont typeface="Roboto"/>
                <a:buChar char="●"/>
              </a:pPr>
              <a:r>
                <a:rPr b="1" lang="en-US" sz="2100">
                  <a:solidFill>
                    <a:schemeClr val="dk1"/>
                  </a:solidFill>
                  <a:latin typeface="Roboto"/>
                  <a:ea typeface="Roboto"/>
                  <a:cs typeface="Roboto"/>
                  <a:sym typeface="Roboto"/>
                </a:rPr>
                <a:t>ROC Curve:</a:t>
              </a:r>
              <a:r>
                <a:rPr lang="en-US" sz="2100">
                  <a:solidFill>
                    <a:schemeClr val="dk1"/>
                  </a:solidFill>
                  <a:latin typeface="Roboto"/>
                  <a:ea typeface="Roboto"/>
                  <a:cs typeface="Roboto"/>
                  <a:sym typeface="Roboto"/>
                </a:rPr>
                <a:t> True positive rate vs. false positive rate.</a:t>
              </a:r>
              <a:endParaRPr sz="2100">
                <a:solidFill>
                  <a:schemeClr val="dk1"/>
                </a:solidFill>
                <a:latin typeface="Roboto"/>
                <a:ea typeface="Roboto"/>
                <a:cs typeface="Roboto"/>
                <a:sym typeface="Roboto"/>
              </a:endParaRPr>
            </a:p>
            <a:p>
              <a:pPr indent="-361950" lvl="0" marL="457200" rtl="0" algn="l">
                <a:lnSpc>
                  <a:spcPct val="150000"/>
                </a:lnSpc>
                <a:spcBef>
                  <a:spcPts val="0"/>
                </a:spcBef>
                <a:spcAft>
                  <a:spcPts val="0"/>
                </a:spcAft>
                <a:buClr>
                  <a:schemeClr val="dk1"/>
                </a:buClr>
                <a:buSzPts val="2100"/>
                <a:buFont typeface="Roboto"/>
                <a:buChar char="●"/>
              </a:pPr>
              <a:r>
                <a:rPr lang="en-US" sz="2100">
                  <a:solidFill>
                    <a:schemeClr val="dk1"/>
                  </a:solidFill>
                  <a:latin typeface="Roboto"/>
                  <a:ea typeface="Roboto"/>
                  <a:cs typeface="Roboto"/>
                  <a:sym typeface="Roboto"/>
                </a:rPr>
                <a:t>Distribution of predicted probabilities.</a:t>
              </a:r>
              <a:endParaRPr sz="2400">
                <a:solidFill>
                  <a:schemeClr val="dk1"/>
                </a:solidFill>
                <a:latin typeface="Roboto"/>
                <a:ea typeface="Roboto"/>
                <a:cs typeface="Roboto"/>
                <a:sym typeface="Roboto"/>
              </a:endParaRPr>
            </a:p>
          </p:txBody>
        </p:sp>
      </p:grpSp>
      <p:grpSp>
        <p:nvGrpSpPr>
          <p:cNvPr id="207" name="Google Shape;207;p21"/>
          <p:cNvGrpSpPr/>
          <p:nvPr/>
        </p:nvGrpSpPr>
        <p:grpSpPr>
          <a:xfrm>
            <a:off x="1665418" y="975373"/>
            <a:ext cx="8074599" cy="8074599"/>
            <a:chOff x="0" y="0"/>
            <a:chExt cx="812800" cy="812800"/>
          </a:xfrm>
        </p:grpSpPr>
        <p:sp>
          <p:nvSpPr>
            <p:cNvPr id="208" name="Google Shape;208;p21"/>
            <p:cNvSpPr/>
            <p:nvPr/>
          </p:nvSpPr>
          <p:spPr>
            <a:xfrm>
              <a:off x="0" y="0"/>
              <a:ext cx="812800" cy="812800"/>
            </a:xfrm>
            <a:custGeom>
              <a:rect b="b" l="l" r="r" t="t"/>
              <a:pathLst>
                <a:path extrusionOk="0"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a:gsLst>
                <a:gs pos="0">
                  <a:srgbClr val="E79EB9"/>
                </a:gs>
                <a:gs pos="100000">
                  <a:srgbClr val="FACCB1"/>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09" name="Google Shape;209;p21"/>
            <p:cNvSpPr txBox="1"/>
            <p:nvPr/>
          </p:nvSpPr>
          <p:spPr>
            <a:xfrm>
              <a:off x="76200" y="114300"/>
              <a:ext cx="660300" cy="622200"/>
            </a:xfrm>
            <a:prstGeom prst="rect">
              <a:avLst/>
            </a:prstGeom>
            <a:noFill/>
            <a:ln>
              <a:noFill/>
            </a:ln>
          </p:spPr>
          <p:txBody>
            <a:bodyPr anchorCtr="0" anchor="ctr" bIns="50800" lIns="50800" spcFirstLastPara="1" rIns="50800" wrap="square" tIns="50800">
              <a:noAutofit/>
            </a:bodyPr>
            <a:lstStyle/>
            <a:p>
              <a:pPr indent="0" lvl="0" marL="0" marR="0" rtl="0" algn="ctr">
                <a:lnSpc>
                  <a:spcPct val="120722"/>
                </a:lnSpc>
                <a:spcBef>
                  <a:spcPts val="0"/>
                </a:spcBef>
                <a:spcAft>
                  <a:spcPts val="0"/>
                </a:spcAft>
                <a:buNone/>
              </a:pPr>
              <a:r>
                <a:rPr b="1" lang="en-US" sz="4800">
                  <a:solidFill>
                    <a:schemeClr val="dk1"/>
                  </a:solidFill>
                  <a:latin typeface="Roboto"/>
                  <a:ea typeface="Roboto"/>
                  <a:cs typeface="Roboto"/>
                  <a:sym typeface="Roboto"/>
                </a:rPr>
                <a:t>Model Evaluation</a:t>
              </a:r>
              <a:endParaRPr b="1" i="0" sz="4800" u="none" cap="none" strike="noStrike">
                <a:solidFill>
                  <a:schemeClr val="dk1"/>
                </a:solidFill>
                <a:latin typeface="Roboto"/>
                <a:ea typeface="Roboto"/>
                <a:cs typeface="Roboto"/>
                <a:sym typeface="Roboto"/>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